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1" r:id="rId2"/>
    <p:sldId id="256" r:id="rId3"/>
    <p:sldId id="257" r:id="rId4"/>
    <p:sldId id="258" r:id="rId5"/>
    <p:sldId id="259" r:id="rId6"/>
    <p:sldId id="260" r:id="rId7"/>
    <p:sldId id="262" r:id="rId8"/>
    <p:sldId id="263" r:id="rId9"/>
    <p:sldId id="264" r:id="rId10"/>
    <p:sldId id="265"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4" d="100"/>
          <a:sy n="94" d="100"/>
        </p:scale>
        <p:origin x="-128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19E99F-6DB3-4D2A-842A-A925A613F457}" type="datetimeFigureOut">
              <a:rPr lang="en-US" smtClean="0"/>
              <a:t>10/3/2018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4704DF-06F8-4AC3-AB80-3AEA74DB328E}" type="slidenum">
              <a:rPr lang="en-US" smtClean="0"/>
              <a:t>‹#›</a:t>
            </a:fld>
            <a:endParaRPr lang="en-US"/>
          </a:p>
        </p:txBody>
      </p:sp>
    </p:spTree>
    <p:extLst>
      <p:ext uri="{BB962C8B-B14F-4D97-AF65-F5344CB8AC3E}">
        <p14:creationId xmlns:p14="http://schemas.microsoft.com/office/powerpoint/2010/main" val="442901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10/26/2017</a:t>
            </a:r>
          </a:p>
        </p:txBody>
      </p:sp>
      <p:sp>
        <p:nvSpPr>
          <p:cNvPr id="5" name="Footer Placeholder 4"/>
          <p:cNvSpPr>
            <a:spLocks noGrp="1"/>
          </p:cNvSpPr>
          <p:nvPr>
            <p:ph type="ftr" sz="quarter" idx="11"/>
          </p:nvPr>
        </p:nvSpPr>
        <p:spPr/>
        <p:txBody>
          <a:bodyPr/>
          <a:lstStyle/>
          <a:p>
            <a:r>
              <a:rPr lang="en-US"/>
              <a:t>Sandra McCullough</a:t>
            </a:r>
          </a:p>
        </p:txBody>
      </p:sp>
      <p:sp>
        <p:nvSpPr>
          <p:cNvPr id="6" name="Slide Number Placeholder 5"/>
          <p:cNvSpPr>
            <a:spLocks noGrp="1"/>
          </p:cNvSpPr>
          <p:nvPr>
            <p:ph type="sldNum" sz="quarter" idx="12"/>
          </p:nvPr>
        </p:nvSpPr>
        <p:spPr/>
        <p:txBody>
          <a:bodyPr/>
          <a:lstStyle/>
          <a:p>
            <a:fld id="{B24C366E-CC0B-4EB3-9626-DAE326B5AA91}" type="slidenum">
              <a:rPr lang="en-US" smtClean="0"/>
              <a:t>‹#›</a:t>
            </a:fld>
            <a:endParaRPr lang="en-US"/>
          </a:p>
        </p:txBody>
      </p:sp>
    </p:spTree>
    <p:extLst>
      <p:ext uri="{BB962C8B-B14F-4D97-AF65-F5344CB8AC3E}">
        <p14:creationId xmlns:p14="http://schemas.microsoft.com/office/powerpoint/2010/main" val="132298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10/26/2017</a:t>
            </a:r>
          </a:p>
        </p:txBody>
      </p:sp>
      <p:sp>
        <p:nvSpPr>
          <p:cNvPr id="5" name="Footer Placeholder 4"/>
          <p:cNvSpPr>
            <a:spLocks noGrp="1"/>
          </p:cNvSpPr>
          <p:nvPr>
            <p:ph type="ftr" sz="quarter" idx="11"/>
          </p:nvPr>
        </p:nvSpPr>
        <p:spPr/>
        <p:txBody>
          <a:bodyPr/>
          <a:lstStyle/>
          <a:p>
            <a:r>
              <a:rPr lang="en-US"/>
              <a:t>Sandra McCullough</a:t>
            </a:r>
          </a:p>
        </p:txBody>
      </p:sp>
      <p:sp>
        <p:nvSpPr>
          <p:cNvPr id="6" name="Slide Number Placeholder 5"/>
          <p:cNvSpPr>
            <a:spLocks noGrp="1"/>
          </p:cNvSpPr>
          <p:nvPr>
            <p:ph type="sldNum" sz="quarter" idx="12"/>
          </p:nvPr>
        </p:nvSpPr>
        <p:spPr/>
        <p:txBody>
          <a:bodyPr/>
          <a:lstStyle/>
          <a:p>
            <a:fld id="{B24C366E-CC0B-4EB3-9626-DAE326B5AA91}" type="slidenum">
              <a:rPr lang="en-US" smtClean="0"/>
              <a:t>‹#›</a:t>
            </a:fld>
            <a:endParaRPr lang="en-US"/>
          </a:p>
        </p:txBody>
      </p:sp>
    </p:spTree>
    <p:extLst>
      <p:ext uri="{BB962C8B-B14F-4D97-AF65-F5344CB8AC3E}">
        <p14:creationId xmlns:p14="http://schemas.microsoft.com/office/powerpoint/2010/main" val="3209913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10/26/2017</a:t>
            </a:r>
          </a:p>
        </p:txBody>
      </p:sp>
      <p:sp>
        <p:nvSpPr>
          <p:cNvPr id="5" name="Footer Placeholder 4"/>
          <p:cNvSpPr>
            <a:spLocks noGrp="1"/>
          </p:cNvSpPr>
          <p:nvPr>
            <p:ph type="ftr" sz="quarter" idx="11"/>
          </p:nvPr>
        </p:nvSpPr>
        <p:spPr/>
        <p:txBody>
          <a:bodyPr/>
          <a:lstStyle/>
          <a:p>
            <a:r>
              <a:rPr lang="en-US"/>
              <a:t>Sandra McCullough</a:t>
            </a:r>
          </a:p>
        </p:txBody>
      </p:sp>
      <p:sp>
        <p:nvSpPr>
          <p:cNvPr id="6" name="Slide Number Placeholder 5"/>
          <p:cNvSpPr>
            <a:spLocks noGrp="1"/>
          </p:cNvSpPr>
          <p:nvPr>
            <p:ph type="sldNum" sz="quarter" idx="12"/>
          </p:nvPr>
        </p:nvSpPr>
        <p:spPr/>
        <p:txBody>
          <a:bodyPr/>
          <a:lstStyle/>
          <a:p>
            <a:fld id="{B24C366E-CC0B-4EB3-9626-DAE326B5AA91}" type="slidenum">
              <a:rPr lang="en-US" smtClean="0"/>
              <a:t>‹#›</a:t>
            </a:fld>
            <a:endParaRPr lang="en-US"/>
          </a:p>
        </p:txBody>
      </p:sp>
    </p:spTree>
    <p:extLst>
      <p:ext uri="{BB962C8B-B14F-4D97-AF65-F5344CB8AC3E}">
        <p14:creationId xmlns:p14="http://schemas.microsoft.com/office/powerpoint/2010/main" val="2554358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10/26/2017</a:t>
            </a:r>
          </a:p>
        </p:txBody>
      </p:sp>
      <p:sp>
        <p:nvSpPr>
          <p:cNvPr id="5" name="Footer Placeholder 4"/>
          <p:cNvSpPr>
            <a:spLocks noGrp="1"/>
          </p:cNvSpPr>
          <p:nvPr>
            <p:ph type="ftr" sz="quarter" idx="11"/>
          </p:nvPr>
        </p:nvSpPr>
        <p:spPr/>
        <p:txBody>
          <a:bodyPr/>
          <a:lstStyle/>
          <a:p>
            <a:r>
              <a:rPr lang="en-US"/>
              <a:t>Sandra McCullough</a:t>
            </a:r>
          </a:p>
        </p:txBody>
      </p:sp>
      <p:sp>
        <p:nvSpPr>
          <p:cNvPr id="6" name="Slide Number Placeholder 5"/>
          <p:cNvSpPr>
            <a:spLocks noGrp="1"/>
          </p:cNvSpPr>
          <p:nvPr>
            <p:ph type="sldNum" sz="quarter" idx="12"/>
          </p:nvPr>
        </p:nvSpPr>
        <p:spPr/>
        <p:txBody>
          <a:bodyPr/>
          <a:lstStyle/>
          <a:p>
            <a:fld id="{B24C366E-CC0B-4EB3-9626-DAE326B5AA91}" type="slidenum">
              <a:rPr lang="en-US" smtClean="0"/>
              <a:t>‹#›</a:t>
            </a:fld>
            <a:endParaRPr lang="en-US"/>
          </a:p>
        </p:txBody>
      </p:sp>
    </p:spTree>
    <p:extLst>
      <p:ext uri="{BB962C8B-B14F-4D97-AF65-F5344CB8AC3E}">
        <p14:creationId xmlns:p14="http://schemas.microsoft.com/office/powerpoint/2010/main" val="3518435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10/26/2017</a:t>
            </a:r>
          </a:p>
        </p:txBody>
      </p:sp>
      <p:sp>
        <p:nvSpPr>
          <p:cNvPr id="5" name="Footer Placeholder 4"/>
          <p:cNvSpPr>
            <a:spLocks noGrp="1"/>
          </p:cNvSpPr>
          <p:nvPr>
            <p:ph type="ftr" sz="quarter" idx="11"/>
          </p:nvPr>
        </p:nvSpPr>
        <p:spPr/>
        <p:txBody>
          <a:bodyPr/>
          <a:lstStyle/>
          <a:p>
            <a:r>
              <a:rPr lang="en-US"/>
              <a:t>Sandra McCullough</a:t>
            </a:r>
          </a:p>
        </p:txBody>
      </p:sp>
      <p:sp>
        <p:nvSpPr>
          <p:cNvPr id="6" name="Slide Number Placeholder 5"/>
          <p:cNvSpPr>
            <a:spLocks noGrp="1"/>
          </p:cNvSpPr>
          <p:nvPr>
            <p:ph type="sldNum" sz="quarter" idx="12"/>
          </p:nvPr>
        </p:nvSpPr>
        <p:spPr/>
        <p:txBody>
          <a:bodyPr/>
          <a:lstStyle/>
          <a:p>
            <a:fld id="{B24C366E-CC0B-4EB3-9626-DAE326B5AA91}" type="slidenum">
              <a:rPr lang="en-US" smtClean="0"/>
              <a:t>‹#›</a:t>
            </a:fld>
            <a:endParaRPr lang="en-US"/>
          </a:p>
        </p:txBody>
      </p:sp>
    </p:spTree>
    <p:extLst>
      <p:ext uri="{BB962C8B-B14F-4D97-AF65-F5344CB8AC3E}">
        <p14:creationId xmlns:p14="http://schemas.microsoft.com/office/powerpoint/2010/main" val="1783737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10/26/2017</a:t>
            </a:r>
          </a:p>
        </p:txBody>
      </p:sp>
      <p:sp>
        <p:nvSpPr>
          <p:cNvPr id="6" name="Footer Placeholder 5"/>
          <p:cNvSpPr>
            <a:spLocks noGrp="1"/>
          </p:cNvSpPr>
          <p:nvPr>
            <p:ph type="ftr" sz="quarter" idx="11"/>
          </p:nvPr>
        </p:nvSpPr>
        <p:spPr/>
        <p:txBody>
          <a:bodyPr/>
          <a:lstStyle/>
          <a:p>
            <a:r>
              <a:rPr lang="en-US"/>
              <a:t>Sandra McCullough</a:t>
            </a:r>
          </a:p>
        </p:txBody>
      </p:sp>
      <p:sp>
        <p:nvSpPr>
          <p:cNvPr id="7" name="Slide Number Placeholder 6"/>
          <p:cNvSpPr>
            <a:spLocks noGrp="1"/>
          </p:cNvSpPr>
          <p:nvPr>
            <p:ph type="sldNum" sz="quarter" idx="12"/>
          </p:nvPr>
        </p:nvSpPr>
        <p:spPr/>
        <p:txBody>
          <a:bodyPr/>
          <a:lstStyle/>
          <a:p>
            <a:fld id="{B24C366E-CC0B-4EB3-9626-DAE326B5AA91}" type="slidenum">
              <a:rPr lang="en-US" smtClean="0"/>
              <a:t>‹#›</a:t>
            </a:fld>
            <a:endParaRPr lang="en-US"/>
          </a:p>
        </p:txBody>
      </p:sp>
    </p:spTree>
    <p:extLst>
      <p:ext uri="{BB962C8B-B14F-4D97-AF65-F5344CB8AC3E}">
        <p14:creationId xmlns:p14="http://schemas.microsoft.com/office/powerpoint/2010/main" val="2016020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10/26/2017</a:t>
            </a:r>
          </a:p>
        </p:txBody>
      </p:sp>
      <p:sp>
        <p:nvSpPr>
          <p:cNvPr id="8" name="Footer Placeholder 7"/>
          <p:cNvSpPr>
            <a:spLocks noGrp="1"/>
          </p:cNvSpPr>
          <p:nvPr>
            <p:ph type="ftr" sz="quarter" idx="11"/>
          </p:nvPr>
        </p:nvSpPr>
        <p:spPr/>
        <p:txBody>
          <a:bodyPr/>
          <a:lstStyle/>
          <a:p>
            <a:r>
              <a:rPr lang="en-US"/>
              <a:t>Sandra McCullough</a:t>
            </a:r>
          </a:p>
        </p:txBody>
      </p:sp>
      <p:sp>
        <p:nvSpPr>
          <p:cNvPr id="9" name="Slide Number Placeholder 8"/>
          <p:cNvSpPr>
            <a:spLocks noGrp="1"/>
          </p:cNvSpPr>
          <p:nvPr>
            <p:ph type="sldNum" sz="quarter" idx="12"/>
          </p:nvPr>
        </p:nvSpPr>
        <p:spPr/>
        <p:txBody>
          <a:bodyPr/>
          <a:lstStyle/>
          <a:p>
            <a:fld id="{B24C366E-CC0B-4EB3-9626-DAE326B5AA91}" type="slidenum">
              <a:rPr lang="en-US" smtClean="0"/>
              <a:t>‹#›</a:t>
            </a:fld>
            <a:endParaRPr lang="en-US"/>
          </a:p>
        </p:txBody>
      </p:sp>
    </p:spTree>
    <p:extLst>
      <p:ext uri="{BB962C8B-B14F-4D97-AF65-F5344CB8AC3E}">
        <p14:creationId xmlns:p14="http://schemas.microsoft.com/office/powerpoint/2010/main" val="156047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10/26/2017</a:t>
            </a:r>
          </a:p>
        </p:txBody>
      </p:sp>
      <p:sp>
        <p:nvSpPr>
          <p:cNvPr id="4" name="Footer Placeholder 3"/>
          <p:cNvSpPr>
            <a:spLocks noGrp="1"/>
          </p:cNvSpPr>
          <p:nvPr>
            <p:ph type="ftr" sz="quarter" idx="11"/>
          </p:nvPr>
        </p:nvSpPr>
        <p:spPr/>
        <p:txBody>
          <a:bodyPr/>
          <a:lstStyle/>
          <a:p>
            <a:r>
              <a:rPr lang="en-US"/>
              <a:t>Sandra McCullough</a:t>
            </a:r>
          </a:p>
        </p:txBody>
      </p:sp>
      <p:sp>
        <p:nvSpPr>
          <p:cNvPr id="5" name="Slide Number Placeholder 4"/>
          <p:cNvSpPr>
            <a:spLocks noGrp="1"/>
          </p:cNvSpPr>
          <p:nvPr>
            <p:ph type="sldNum" sz="quarter" idx="12"/>
          </p:nvPr>
        </p:nvSpPr>
        <p:spPr/>
        <p:txBody>
          <a:bodyPr/>
          <a:lstStyle/>
          <a:p>
            <a:fld id="{B24C366E-CC0B-4EB3-9626-DAE326B5AA91}" type="slidenum">
              <a:rPr lang="en-US" smtClean="0"/>
              <a:t>‹#›</a:t>
            </a:fld>
            <a:endParaRPr lang="en-US"/>
          </a:p>
        </p:txBody>
      </p:sp>
    </p:spTree>
    <p:extLst>
      <p:ext uri="{BB962C8B-B14F-4D97-AF65-F5344CB8AC3E}">
        <p14:creationId xmlns:p14="http://schemas.microsoft.com/office/powerpoint/2010/main" val="1065543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10/26/2017</a:t>
            </a:r>
          </a:p>
        </p:txBody>
      </p:sp>
      <p:sp>
        <p:nvSpPr>
          <p:cNvPr id="3" name="Footer Placeholder 2"/>
          <p:cNvSpPr>
            <a:spLocks noGrp="1"/>
          </p:cNvSpPr>
          <p:nvPr>
            <p:ph type="ftr" sz="quarter" idx="11"/>
          </p:nvPr>
        </p:nvSpPr>
        <p:spPr/>
        <p:txBody>
          <a:bodyPr/>
          <a:lstStyle/>
          <a:p>
            <a:r>
              <a:rPr lang="en-US"/>
              <a:t>Sandra McCullough</a:t>
            </a:r>
          </a:p>
        </p:txBody>
      </p:sp>
      <p:sp>
        <p:nvSpPr>
          <p:cNvPr id="4" name="Slide Number Placeholder 3"/>
          <p:cNvSpPr>
            <a:spLocks noGrp="1"/>
          </p:cNvSpPr>
          <p:nvPr>
            <p:ph type="sldNum" sz="quarter" idx="12"/>
          </p:nvPr>
        </p:nvSpPr>
        <p:spPr/>
        <p:txBody>
          <a:bodyPr/>
          <a:lstStyle/>
          <a:p>
            <a:fld id="{B24C366E-CC0B-4EB3-9626-DAE326B5AA91}" type="slidenum">
              <a:rPr lang="en-US" smtClean="0"/>
              <a:t>‹#›</a:t>
            </a:fld>
            <a:endParaRPr lang="en-US"/>
          </a:p>
        </p:txBody>
      </p:sp>
    </p:spTree>
    <p:extLst>
      <p:ext uri="{BB962C8B-B14F-4D97-AF65-F5344CB8AC3E}">
        <p14:creationId xmlns:p14="http://schemas.microsoft.com/office/powerpoint/2010/main" val="341940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10/26/2017</a:t>
            </a:r>
          </a:p>
        </p:txBody>
      </p:sp>
      <p:sp>
        <p:nvSpPr>
          <p:cNvPr id="6" name="Footer Placeholder 5"/>
          <p:cNvSpPr>
            <a:spLocks noGrp="1"/>
          </p:cNvSpPr>
          <p:nvPr>
            <p:ph type="ftr" sz="quarter" idx="11"/>
          </p:nvPr>
        </p:nvSpPr>
        <p:spPr/>
        <p:txBody>
          <a:bodyPr/>
          <a:lstStyle/>
          <a:p>
            <a:r>
              <a:rPr lang="en-US"/>
              <a:t>Sandra McCullough</a:t>
            </a:r>
          </a:p>
        </p:txBody>
      </p:sp>
      <p:sp>
        <p:nvSpPr>
          <p:cNvPr id="7" name="Slide Number Placeholder 6"/>
          <p:cNvSpPr>
            <a:spLocks noGrp="1"/>
          </p:cNvSpPr>
          <p:nvPr>
            <p:ph type="sldNum" sz="quarter" idx="12"/>
          </p:nvPr>
        </p:nvSpPr>
        <p:spPr/>
        <p:txBody>
          <a:bodyPr/>
          <a:lstStyle/>
          <a:p>
            <a:fld id="{B24C366E-CC0B-4EB3-9626-DAE326B5AA91}" type="slidenum">
              <a:rPr lang="en-US" smtClean="0"/>
              <a:t>‹#›</a:t>
            </a:fld>
            <a:endParaRPr lang="en-US"/>
          </a:p>
        </p:txBody>
      </p:sp>
    </p:spTree>
    <p:extLst>
      <p:ext uri="{BB962C8B-B14F-4D97-AF65-F5344CB8AC3E}">
        <p14:creationId xmlns:p14="http://schemas.microsoft.com/office/powerpoint/2010/main" val="2330279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10/26/2017</a:t>
            </a:r>
          </a:p>
        </p:txBody>
      </p:sp>
      <p:sp>
        <p:nvSpPr>
          <p:cNvPr id="6" name="Footer Placeholder 5"/>
          <p:cNvSpPr>
            <a:spLocks noGrp="1"/>
          </p:cNvSpPr>
          <p:nvPr>
            <p:ph type="ftr" sz="quarter" idx="11"/>
          </p:nvPr>
        </p:nvSpPr>
        <p:spPr/>
        <p:txBody>
          <a:bodyPr/>
          <a:lstStyle/>
          <a:p>
            <a:r>
              <a:rPr lang="en-US"/>
              <a:t>Sandra McCullough</a:t>
            </a:r>
          </a:p>
        </p:txBody>
      </p:sp>
      <p:sp>
        <p:nvSpPr>
          <p:cNvPr id="7" name="Slide Number Placeholder 6"/>
          <p:cNvSpPr>
            <a:spLocks noGrp="1"/>
          </p:cNvSpPr>
          <p:nvPr>
            <p:ph type="sldNum" sz="quarter" idx="12"/>
          </p:nvPr>
        </p:nvSpPr>
        <p:spPr/>
        <p:txBody>
          <a:bodyPr/>
          <a:lstStyle/>
          <a:p>
            <a:fld id="{B24C366E-CC0B-4EB3-9626-DAE326B5AA91}" type="slidenum">
              <a:rPr lang="en-US" smtClean="0"/>
              <a:t>‹#›</a:t>
            </a:fld>
            <a:endParaRPr lang="en-US"/>
          </a:p>
        </p:txBody>
      </p:sp>
    </p:spTree>
    <p:extLst>
      <p:ext uri="{BB962C8B-B14F-4D97-AF65-F5344CB8AC3E}">
        <p14:creationId xmlns:p14="http://schemas.microsoft.com/office/powerpoint/2010/main" val="2651680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10/26/2017</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Sandra McCullough</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4C366E-CC0B-4EB3-9626-DAE326B5AA91}" type="slidenum">
              <a:rPr lang="en-US" smtClean="0"/>
              <a:t>‹#›</a:t>
            </a:fld>
            <a:endParaRPr lang="en-US"/>
          </a:p>
        </p:txBody>
      </p:sp>
    </p:spTree>
    <p:extLst>
      <p:ext uri="{BB962C8B-B14F-4D97-AF65-F5344CB8AC3E}">
        <p14:creationId xmlns:p14="http://schemas.microsoft.com/office/powerpoint/2010/main" val="3113364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ix.com/"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s://www.powtoon.com/" TargetMode="External"/><Relationship Id="rId5" Type="http://schemas.openxmlformats.org/officeDocument/2006/relationships/image" Target="../media/image34.png"/><Relationship Id="rId4" Type="http://schemas.openxmlformats.org/officeDocument/2006/relationships/hyperlink" Target="http://jadie618.wixsite.com/allaboutscienc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kahoot.com/"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gpb.pbslearningmedia.org/"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plickers.com/" TargetMode="External"/><Relationship Id="rId2" Type="http://schemas.openxmlformats.org/officeDocument/2006/relationships/hyperlink" Target="https://socrative.com/"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hyperlink" Target="http://www.readtheory.org/"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masteryconnect.com/"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www.studystack.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pixton.com/" TargetMode="Externa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quizle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lexipedia.com/" TargetMode="External"/><Relationship Id="rId1" Type="http://schemas.openxmlformats.org/officeDocument/2006/relationships/slideLayout" Target="../slideLayouts/slideLayout2.xml"/><Relationship Id="rId5" Type="http://schemas.openxmlformats.org/officeDocument/2006/relationships/hyperlink" Target="http://www.wordnik.com/" TargetMode="Externa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visualthesaurus.com/vocabgrabber/" TargetMode="External"/><Relationship Id="rId1" Type="http://schemas.openxmlformats.org/officeDocument/2006/relationships/slideLayout" Target="../slideLayouts/slideLayout2.xml"/><Relationship Id="rId5" Type="http://schemas.openxmlformats.org/officeDocument/2006/relationships/hyperlink" Target="https://www.weebly.com/" TargetMode="Externa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48" y="228600"/>
            <a:ext cx="8713269" cy="6536547"/>
          </a:xfrm>
          <a:prstGeom prst="rect">
            <a:avLst/>
          </a:prstGeom>
        </p:spPr>
      </p:pic>
      <p:sp>
        <p:nvSpPr>
          <p:cNvPr id="5" name="Rectangle 4"/>
          <p:cNvSpPr/>
          <p:nvPr/>
        </p:nvSpPr>
        <p:spPr>
          <a:xfrm>
            <a:off x="2656099" y="1253262"/>
            <a:ext cx="3439901" cy="1938992"/>
          </a:xfrm>
          <a:prstGeom prst="rect">
            <a:avLst/>
          </a:prstGeom>
          <a:noFill/>
        </p:spPr>
        <p:txBody>
          <a:bodyPr wrap="square" lIns="91440" tIns="45720" rIns="91440" bIns="45720">
            <a:spAutoFit/>
          </a:bodyPr>
          <a:lstStyle/>
          <a:p>
            <a:pPr algn="ctr"/>
            <a:r>
              <a:rPr 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Integrating Technology in the Classroom</a:t>
            </a:r>
          </a:p>
        </p:txBody>
      </p:sp>
      <p:sp>
        <p:nvSpPr>
          <p:cNvPr id="8" name="Date Placeholder 7"/>
          <p:cNvSpPr>
            <a:spLocks noGrp="1"/>
          </p:cNvSpPr>
          <p:nvPr>
            <p:ph type="dt" sz="half" idx="10"/>
          </p:nvPr>
        </p:nvSpPr>
        <p:spPr/>
        <p:txBody>
          <a:bodyPr/>
          <a:lstStyle/>
          <a:p>
            <a:r>
              <a:rPr lang="en-US"/>
              <a:t>10/26/2017</a:t>
            </a:r>
          </a:p>
        </p:txBody>
      </p:sp>
      <p:sp>
        <p:nvSpPr>
          <p:cNvPr id="9" name="Footer Placeholder 8"/>
          <p:cNvSpPr>
            <a:spLocks noGrp="1"/>
          </p:cNvSpPr>
          <p:nvPr>
            <p:ph type="ftr" sz="quarter" idx="11"/>
          </p:nvPr>
        </p:nvSpPr>
        <p:spPr>
          <a:xfrm>
            <a:off x="6400800" y="6400022"/>
            <a:ext cx="2895600" cy="365125"/>
          </a:xfrm>
        </p:spPr>
        <p:txBody>
          <a:bodyPr/>
          <a:lstStyle/>
          <a:p>
            <a:r>
              <a:rPr lang="en-US" dirty="0"/>
              <a:t>Sandra McCullough</a:t>
            </a:r>
          </a:p>
        </p:txBody>
      </p:sp>
    </p:spTree>
    <p:extLst>
      <p:ext uri="{BB962C8B-B14F-4D97-AF65-F5344CB8AC3E}">
        <p14:creationId xmlns:p14="http://schemas.microsoft.com/office/powerpoint/2010/main" val="4226457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10/26/2017</a:t>
            </a:r>
          </a:p>
        </p:txBody>
      </p:sp>
      <p:sp>
        <p:nvSpPr>
          <p:cNvPr id="5" name="Footer Placeholder 4"/>
          <p:cNvSpPr>
            <a:spLocks noGrp="1"/>
          </p:cNvSpPr>
          <p:nvPr>
            <p:ph type="ftr" sz="quarter" idx="11"/>
          </p:nvPr>
        </p:nvSpPr>
        <p:spPr/>
        <p:txBody>
          <a:bodyPr/>
          <a:lstStyle/>
          <a:p>
            <a:r>
              <a:rPr lang="en-US"/>
              <a:t>Sandra McCullough</a:t>
            </a:r>
          </a:p>
        </p:txBody>
      </p:sp>
      <p:pic>
        <p:nvPicPr>
          <p:cNvPr id="6" name="Picture 5"/>
          <p:cNvPicPr>
            <a:picLocks noChangeAspect="1"/>
          </p:cNvPicPr>
          <p:nvPr/>
        </p:nvPicPr>
        <p:blipFill>
          <a:blip r:embed="rId2"/>
          <a:stretch>
            <a:fillRect/>
          </a:stretch>
        </p:blipFill>
        <p:spPr>
          <a:xfrm>
            <a:off x="4637682" y="457201"/>
            <a:ext cx="4201518" cy="2362200"/>
          </a:xfrm>
          <a:prstGeom prst="rect">
            <a:avLst/>
          </a:prstGeom>
        </p:spPr>
      </p:pic>
      <p:sp>
        <p:nvSpPr>
          <p:cNvPr id="7" name="Rectangle 6"/>
          <p:cNvSpPr/>
          <p:nvPr/>
        </p:nvSpPr>
        <p:spPr>
          <a:xfrm>
            <a:off x="685800" y="457200"/>
            <a:ext cx="2359685" cy="369332"/>
          </a:xfrm>
          <a:prstGeom prst="rect">
            <a:avLst/>
          </a:prstGeom>
        </p:spPr>
        <p:txBody>
          <a:bodyPr wrap="none">
            <a:spAutoFit/>
          </a:bodyPr>
          <a:lstStyle/>
          <a:p>
            <a:r>
              <a:rPr lang="en-US" dirty="0">
                <a:hlinkClick r:id="rId3"/>
              </a:rPr>
              <a:t>https://www.wix.com/</a:t>
            </a:r>
            <a:r>
              <a:rPr lang="en-US" dirty="0"/>
              <a:t> </a:t>
            </a:r>
          </a:p>
        </p:txBody>
      </p:sp>
      <p:sp>
        <p:nvSpPr>
          <p:cNvPr id="8" name="Rectangle 7"/>
          <p:cNvSpPr/>
          <p:nvPr/>
        </p:nvSpPr>
        <p:spPr>
          <a:xfrm>
            <a:off x="293407" y="2057772"/>
            <a:ext cx="4382354" cy="369332"/>
          </a:xfrm>
          <a:prstGeom prst="rect">
            <a:avLst/>
          </a:prstGeom>
        </p:spPr>
        <p:txBody>
          <a:bodyPr wrap="none">
            <a:spAutoFit/>
          </a:bodyPr>
          <a:lstStyle/>
          <a:p>
            <a:r>
              <a:rPr lang="en-US" dirty="0">
                <a:hlinkClick r:id="rId4"/>
              </a:rPr>
              <a:t>http://jadie618.wixsite.com/allaboutscience</a:t>
            </a:r>
            <a:r>
              <a:rPr lang="en-US" dirty="0"/>
              <a:t> </a:t>
            </a:r>
          </a:p>
        </p:txBody>
      </p:sp>
      <p:sp>
        <p:nvSpPr>
          <p:cNvPr id="9" name="TextBox 8"/>
          <p:cNvSpPr txBox="1"/>
          <p:nvPr/>
        </p:nvSpPr>
        <p:spPr>
          <a:xfrm>
            <a:off x="320839" y="2416541"/>
            <a:ext cx="4100855" cy="369332"/>
          </a:xfrm>
          <a:prstGeom prst="rect">
            <a:avLst/>
          </a:prstGeom>
          <a:noFill/>
        </p:spPr>
        <p:txBody>
          <a:bodyPr wrap="square" rtlCol="0">
            <a:spAutoFit/>
          </a:bodyPr>
          <a:lstStyle/>
          <a:p>
            <a:r>
              <a:rPr lang="en-US" dirty="0"/>
              <a:t>Student sample by </a:t>
            </a:r>
            <a:r>
              <a:rPr lang="en-US" dirty="0" err="1"/>
              <a:t>Jadieana</a:t>
            </a:r>
            <a:r>
              <a:rPr lang="en-US" dirty="0"/>
              <a:t> Robinson</a:t>
            </a:r>
          </a:p>
        </p:txBody>
      </p:sp>
      <p:sp>
        <p:nvSpPr>
          <p:cNvPr id="10" name="Rectangle 9"/>
          <p:cNvSpPr/>
          <p:nvPr/>
        </p:nvSpPr>
        <p:spPr>
          <a:xfrm>
            <a:off x="336079" y="826532"/>
            <a:ext cx="4343400" cy="954107"/>
          </a:xfrm>
          <a:prstGeom prst="rect">
            <a:avLst/>
          </a:prstGeom>
        </p:spPr>
        <p:txBody>
          <a:bodyPr wrap="square">
            <a:spAutoFit/>
          </a:bodyPr>
          <a:lstStyle/>
          <a:p>
            <a:r>
              <a:rPr lang="en-US" sz="1400" dirty="0"/>
              <a:t>Creating your stunning website for free is easier than</a:t>
            </a:r>
          </a:p>
          <a:p>
            <a:r>
              <a:rPr lang="en-US" sz="1400" dirty="0"/>
              <a:t>ever with our website builder. No tech skills needed. Just pick a template, change anything you want, add your images, videos, text and more to get online instantly.</a:t>
            </a:r>
          </a:p>
        </p:txBody>
      </p:sp>
      <p:pic>
        <p:nvPicPr>
          <p:cNvPr id="11" name="Picture 10"/>
          <p:cNvPicPr>
            <a:picLocks noChangeAspect="1"/>
          </p:cNvPicPr>
          <p:nvPr/>
        </p:nvPicPr>
        <p:blipFill rotWithShape="1">
          <a:blip r:embed="rId5"/>
          <a:srcRect t="4318"/>
          <a:stretch/>
        </p:blipFill>
        <p:spPr>
          <a:xfrm>
            <a:off x="4645281" y="3691093"/>
            <a:ext cx="4239957" cy="2280885"/>
          </a:xfrm>
          <a:prstGeom prst="rect">
            <a:avLst/>
          </a:prstGeom>
        </p:spPr>
      </p:pic>
      <p:sp>
        <p:nvSpPr>
          <p:cNvPr id="12" name="Rectangle 11"/>
          <p:cNvSpPr/>
          <p:nvPr/>
        </p:nvSpPr>
        <p:spPr>
          <a:xfrm>
            <a:off x="457200" y="4138254"/>
            <a:ext cx="3499104" cy="954107"/>
          </a:xfrm>
          <a:prstGeom prst="rect">
            <a:avLst/>
          </a:prstGeom>
        </p:spPr>
        <p:txBody>
          <a:bodyPr wrap="square">
            <a:spAutoFit/>
          </a:bodyPr>
          <a:lstStyle/>
          <a:p>
            <a:r>
              <a:rPr lang="en-US" sz="1400" dirty="0"/>
              <a:t>Fight distractions in class and grab your students attention by making your education materials come to life with a </a:t>
            </a:r>
            <a:r>
              <a:rPr lang="en-US" sz="1400" dirty="0" err="1"/>
              <a:t>Powtoon</a:t>
            </a:r>
            <a:r>
              <a:rPr lang="en-US" sz="1400" dirty="0"/>
              <a:t>! It’s great for school projects too!</a:t>
            </a:r>
          </a:p>
        </p:txBody>
      </p:sp>
      <p:sp>
        <p:nvSpPr>
          <p:cNvPr id="13" name="Rectangle 12"/>
          <p:cNvSpPr/>
          <p:nvPr/>
        </p:nvSpPr>
        <p:spPr>
          <a:xfrm>
            <a:off x="457200" y="3761402"/>
            <a:ext cx="2808718" cy="369332"/>
          </a:xfrm>
          <a:prstGeom prst="rect">
            <a:avLst/>
          </a:prstGeom>
        </p:spPr>
        <p:txBody>
          <a:bodyPr wrap="none">
            <a:spAutoFit/>
          </a:bodyPr>
          <a:lstStyle/>
          <a:p>
            <a:r>
              <a:rPr lang="en-US" dirty="0">
                <a:hlinkClick r:id="rId6"/>
              </a:rPr>
              <a:t>https://www.powtoon.com</a:t>
            </a:r>
            <a:r>
              <a:rPr lang="en-US" dirty="0"/>
              <a:t> </a:t>
            </a:r>
          </a:p>
        </p:txBody>
      </p:sp>
    </p:spTree>
    <p:extLst>
      <p:ext uri="{BB962C8B-B14F-4D97-AF65-F5344CB8AC3E}">
        <p14:creationId xmlns:p14="http://schemas.microsoft.com/office/powerpoint/2010/main" val="341586644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10/26/2017</a:t>
            </a:r>
          </a:p>
        </p:txBody>
      </p:sp>
      <p:sp>
        <p:nvSpPr>
          <p:cNvPr id="5" name="Footer Placeholder 4"/>
          <p:cNvSpPr>
            <a:spLocks noGrp="1"/>
          </p:cNvSpPr>
          <p:nvPr>
            <p:ph type="ftr" sz="quarter" idx="11"/>
          </p:nvPr>
        </p:nvSpPr>
        <p:spPr/>
        <p:txBody>
          <a:bodyPr/>
          <a:lstStyle/>
          <a:p>
            <a:r>
              <a:rPr lang="en-US"/>
              <a:t>Sandra McCullough</a:t>
            </a:r>
          </a:p>
        </p:txBody>
      </p:sp>
      <p:pic>
        <p:nvPicPr>
          <p:cNvPr id="6" name="Picture 5"/>
          <p:cNvPicPr>
            <a:picLocks noChangeAspect="1"/>
          </p:cNvPicPr>
          <p:nvPr/>
        </p:nvPicPr>
        <p:blipFill rotWithShape="1">
          <a:blip r:embed="rId2"/>
          <a:srcRect t="4051" b="5534"/>
          <a:stretch/>
        </p:blipFill>
        <p:spPr>
          <a:xfrm>
            <a:off x="259080" y="447979"/>
            <a:ext cx="4215384" cy="2142821"/>
          </a:xfrm>
          <a:prstGeom prst="rect">
            <a:avLst/>
          </a:prstGeom>
        </p:spPr>
      </p:pic>
      <p:sp>
        <p:nvSpPr>
          <p:cNvPr id="7" name="Rectangle 6"/>
          <p:cNvSpPr/>
          <p:nvPr/>
        </p:nvSpPr>
        <p:spPr>
          <a:xfrm>
            <a:off x="454152" y="2254488"/>
            <a:ext cx="3505200" cy="1231106"/>
          </a:xfrm>
          <a:prstGeom prst="rect">
            <a:avLst/>
          </a:prstGeom>
        </p:spPr>
        <p:txBody>
          <a:bodyPr wrap="square">
            <a:spAutoFit/>
          </a:bodyPr>
          <a:lstStyle/>
          <a:p>
            <a:r>
              <a:rPr lang="en-US" sz="1400" dirty="0" err="1"/>
              <a:t>Kahoot</a:t>
            </a:r>
            <a:r>
              <a:rPr lang="en-US" sz="1400" dirty="0"/>
              <a:t>! is a free game-based learning platform for teachers of awesome and classroom superheroes. Play, learn, have fun and celebrate together!</a:t>
            </a:r>
          </a:p>
          <a:p>
            <a:endParaRPr lang="en-US" dirty="0"/>
          </a:p>
        </p:txBody>
      </p:sp>
      <p:sp>
        <p:nvSpPr>
          <p:cNvPr id="8" name="Rectangle 7"/>
          <p:cNvSpPr/>
          <p:nvPr/>
        </p:nvSpPr>
        <p:spPr>
          <a:xfrm>
            <a:off x="454152" y="1885156"/>
            <a:ext cx="2073388" cy="369332"/>
          </a:xfrm>
          <a:prstGeom prst="rect">
            <a:avLst/>
          </a:prstGeom>
        </p:spPr>
        <p:txBody>
          <a:bodyPr wrap="none">
            <a:spAutoFit/>
          </a:bodyPr>
          <a:lstStyle/>
          <a:p>
            <a:r>
              <a:rPr lang="en-US" dirty="0">
                <a:hlinkClick r:id="rId3"/>
              </a:rPr>
              <a:t>https://kahoot.com</a:t>
            </a:r>
            <a:r>
              <a:rPr lang="en-US" dirty="0"/>
              <a:t> </a:t>
            </a:r>
          </a:p>
        </p:txBody>
      </p:sp>
      <p:pic>
        <p:nvPicPr>
          <p:cNvPr id="9" name="Picture 8"/>
          <p:cNvPicPr>
            <a:picLocks noChangeAspect="1"/>
          </p:cNvPicPr>
          <p:nvPr/>
        </p:nvPicPr>
        <p:blipFill rotWithShape="1">
          <a:blip r:embed="rId4"/>
          <a:srcRect t="7410" r="1666" b="6621"/>
          <a:stretch/>
        </p:blipFill>
        <p:spPr>
          <a:xfrm>
            <a:off x="4474464" y="443780"/>
            <a:ext cx="4419600" cy="2172346"/>
          </a:xfrm>
          <a:prstGeom prst="rect">
            <a:avLst/>
          </a:prstGeom>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738" b="9709"/>
          <a:stretch/>
        </p:blipFill>
        <p:spPr bwMode="auto">
          <a:xfrm>
            <a:off x="428752" y="3581400"/>
            <a:ext cx="4419600" cy="2052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105400" y="3581400"/>
            <a:ext cx="3512308" cy="369332"/>
          </a:xfrm>
          <a:prstGeom prst="rect">
            <a:avLst/>
          </a:prstGeom>
        </p:spPr>
        <p:txBody>
          <a:bodyPr wrap="none">
            <a:spAutoFit/>
          </a:bodyPr>
          <a:lstStyle/>
          <a:p>
            <a:r>
              <a:rPr lang="en-US" dirty="0">
                <a:hlinkClick r:id="rId6"/>
              </a:rPr>
              <a:t>https://gpb.pbslearningmedia.org</a:t>
            </a:r>
            <a:r>
              <a:rPr lang="en-US" dirty="0" smtClean="0">
                <a:hlinkClick r:id="rId6"/>
              </a:rPr>
              <a:t>/</a:t>
            </a:r>
            <a:r>
              <a:rPr lang="en-US" dirty="0" smtClean="0"/>
              <a:t> </a:t>
            </a:r>
            <a:endParaRPr lang="en-US" dirty="0"/>
          </a:p>
        </p:txBody>
      </p:sp>
      <p:sp>
        <p:nvSpPr>
          <p:cNvPr id="10" name="Rectangle 9"/>
          <p:cNvSpPr/>
          <p:nvPr/>
        </p:nvSpPr>
        <p:spPr>
          <a:xfrm>
            <a:off x="5007864" y="4114800"/>
            <a:ext cx="3352800" cy="738664"/>
          </a:xfrm>
          <a:prstGeom prst="rect">
            <a:avLst/>
          </a:prstGeom>
        </p:spPr>
        <p:txBody>
          <a:bodyPr wrap="square">
            <a:spAutoFit/>
          </a:bodyPr>
          <a:lstStyle/>
          <a:p>
            <a:r>
              <a:rPr lang="en-US" sz="1400" dirty="0"/>
              <a:t>GPB and PBS have curated FREE, standards-aligned videos, interactives, lesson plans, and more for teachers like you.</a:t>
            </a:r>
          </a:p>
        </p:txBody>
      </p:sp>
    </p:spTree>
    <p:extLst>
      <p:ext uri="{BB962C8B-B14F-4D97-AF65-F5344CB8AC3E}">
        <p14:creationId xmlns:p14="http://schemas.microsoft.com/office/powerpoint/2010/main" val="37332218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10/26/2017</a:t>
            </a:r>
            <a:endParaRPr lang="en-US"/>
          </a:p>
        </p:txBody>
      </p:sp>
      <p:sp>
        <p:nvSpPr>
          <p:cNvPr id="3" name="Footer Placeholder 2"/>
          <p:cNvSpPr>
            <a:spLocks noGrp="1"/>
          </p:cNvSpPr>
          <p:nvPr>
            <p:ph type="ftr" sz="quarter" idx="11"/>
          </p:nvPr>
        </p:nvSpPr>
        <p:spPr/>
        <p:txBody>
          <a:bodyPr/>
          <a:lstStyle/>
          <a:p>
            <a:r>
              <a:rPr lang="en-US" smtClean="0"/>
              <a:t>Sandra McCullough</a:t>
            </a:r>
            <a:endParaRPr lang="en-US"/>
          </a:p>
        </p:txBody>
      </p:sp>
      <p:sp>
        <p:nvSpPr>
          <p:cNvPr id="4" name="Rectangle 3"/>
          <p:cNvSpPr/>
          <p:nvPr/>
        </p:nvSpPr>
        <p:spPr>
          <a:xfrm>
            <a:off x="1752600" y="3549531"/>
            <a:ext cx="5334000" cy="2769989"/>
          </a:xfrm>
          <a:prstGeom prst="rect">
            <a:avLst/>
          </a:prstGeom>
        </p:spPr>
        <p:txBody>
          <a:bodyPr wrap="square">
            <a:spAutoFit/>
          </a:bodyPr>
          <a:lstStyle/>
          <a:p>
            <a:r>
              <a:rPr lang="en-US" sz="1600" b="1" dirty="0">
                <a:solidFill>
                  <a:srgbClr val="FF0000"/>
                </a:solidFill>
              </a:rPr>
              <a:t>Engage students </a:t>
            </a:r>
            <a:r>
              <a:rPr lang="en-US" sz="1600" b="1" dirty="0" smtClean="0">
                <a:solidFill>
                  <a:srgbClr val="FF0000"/>
                </a:solidFill>
              </a:rPr>
              <a:t>easily</a:t>
            </a:r>
          </a:p>
          <a:p>
            <a:r>
              <a:rPr lang="en-US" sz="1400" dirty="0" smtClean="0"/>
              <a:t>Enable </a:t>
            </a:r>
            <a:r>
              <a:rPr lang="en-US" sz="1400" dirty="0"/>
              <a:t>self-paced learning with interactive lessons, just add your voice and questions within the video</a:t>
            </a:r>
            <a:r>
              <a:rPr lang="en-US" sz="1400" dirty="0" smtClean="0"/>
              <a:t>.</a:t>
            </a:r>
          </a:p>
          <a:p>
            <a:endParaRPr lang="en-US" sz="1400" dirty="0" smtClean="0"/>
          </a:p>
          <a:p>
            <a:r>
              <a:rPr lang="en-US" sz="1600" b="1" dirty="0">
                <a:solidFill>
                  <a:srgbClr val="FF0000"/>
                </a:solidFill>
              </a:rPr>
              <a:t>Reinforce accountability</a:t>
            </a:r>
          </a:p>
          <a:p>
            <a:r>
              <a:rPr lang="en-US" sz="1400" dirty="0"/>
              <a:t>Know if your students are watching your videos, how many times per section and if they're understanding the </a:t>
            </a:r>
            <a:r>
              <a:rPr lang="en-US" sz="1400" dirty="0" smtClean="0"/>
              <a:t>content.</a:t>
            </a:r>
          </a:p>
          <a:p>
            <a:endParaRPr lang="en-US" sz="1400" b="1" dirty="0">
              <a:solidFill>
                <a:srgbClr val="FF0000"/>
              </a:solidFill>
            </a:endParaRPr>
          </a:p>
          <a:p>
            <a:r>
              <a:rPr lang="en-US" sz="1600" b="1" dirty="0">
                <a:solidFill>
                  <a:srgbClr val="FF0000"/>
                </a:solidFill>
              </a:rPr>
              <a:t>Save time</a:t>
            </a:r>
          </a:p>
          <a:p>
            <a:r>
              <a:rPr lang="en-US" sz="1400" dirty="0"/>
              <a:t>Take already existing videos from YouTube, Khan Academy, Crash Course… or upload your own</a:t>
            </a:r>
            <a:r>
              <a:rPr lang="en-US" sz="1400" dirty="0" smtClean="0"/>
              <a:t>.</a:t>
            </a:r>
          </a:p>
          <a:p>
            <a:endParaRPr lang="en-US" sz="1400" dirty="0"/>
          </a:p>
        </p:txBody>
      </p:sp>
      <p:grpSp>
        <p:nvGrpSpPr>
          <p:cNvPr id="6" name="Group 5"/>
          <p:cNvGrpSpPr/>
          <p:nvPr/>
        </p:nvGrpSpPr>
        <p:grpSpPr>
          <a:xfrm>
            <a:off x="1303259" y="292098"/>
            <a:ext cx="5925643" cy="3092331"/>
            <a:chOff x="990600" y="457200"/>
            <a:chExt cx="5925643" cy="3092331"/>
          </a:xfrm>
        </p:grpSpPr>
        <p:sp>
          <p:nvSpPr>
            <p:cNvPr id="5" name="Rectangle 4"/>
            <p:cNvSpPr/>
            <p:nvPr/>
          </p:nvSpPr>
          <p:spPr>
            <a:xfrm>
              <a:off x="990600" y="457200"/>
              <a:ext cx="5925643" cy="3092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048" b="4898"/>
            <a:stretch/>
          </p:blipFill>
          <p:spPr bwMode="auto">
            <a:xfrm>
              <a:off x="1211339" y="583505"/>
              <a:ext cx="5484163" cy="2839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4162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
            <a:ext cx="7772400" cy="1470025"/>
          </a:xfrm>
        </p:spPr>
        <p:txBody>
          <a:bodyPr/>
          <a:lstStyle/>
          <a:p>
            <a:r>
              <a:rPr lang="en-US" dirty="0"/>
              <a:t>Free Learning Platforms</a:t>
            </a:r>
          </a:p>
        </p:txBody>
      </p:sp>
      <p:sp>
        <p:nvSpPr>
          <p:cNvPr id="4" name="Rectangle 3"/>
          <p:cNvSpPr/>
          <p:nvPr/>
        </p:nvSpPr>
        <p:spPr>
          <a:xfrm>
            <a:off x="853857" y="1153033"/>
            <a:ext cx="2256195" cy="369332"/>
          </a:xfrm>
          <a:prstGeom prst="rect">
            <a:avLst/>
          </a:prstGeom>
        </p:spPr>
        <p:txBody>
          <a:bodyPr wrap="none">
            <a:spAutoFit/>
          </a:bodyPr>
          <a:lstStyle/>
          <a:p>
            <a:r>
              <a:rPr lang="en-US" dirty="0">
                <a:hlinkClick r:id="rId2"/>
              </a:rPr>
              <a:t>https://socrative.com</a:t>
            </a:r>
            <a:r>
              <a:rPr lang="en-US" dirty="0"/>
              <a:t> </a:t>
            </a:r>
          </a:p>
        </p:txBody>
      </p:sp>
      <p:sp>
        <p:nvSpPr>
          <p:cNvPr id="8" name="TextBox 7"/>
          <p:cNvSpPr txBox="1"/>
          <p:nvPr/>
        </p:nvSpPr>
        <p:spPr>
          <a:xfrm>
            <a:off x="769360" y="3652479"/>
            <a:ext cx="2514600" cy="646331"/>
          </a:xfrm>
          <a:prstGeom prst="rect">
            <a:avLst/>
          </a:prstGeom>
          <a:noFill/>
        </p:spPr>
        <p:txBody>
          <a:bodyPr wrap="square" rtlCol="0">
            <a:spAutoFit/>
          </a:bodyPr>
          <a:lstStyle/>
          <a:p>
            <a:r>
              <a:rPr lang="en-US" dirty="0">
                <a:hlinkClick r:id="rId3"/>
              </a:rPr>
              <a:t>www.plickers.com</a:t>
            </a:r>
            <a:endParaRPr lang="en-US" dirty="0"/>
          </a:p>
          <a:p>
            <a:endParaRPr lang="en-US" dirty="0"/>
          </a:p>
        </p:txBody>
      </p:sp>
      <p:sp>
        <p:nvSpPr>
          <p:cNvPr id="13" name="Rectangle 12"/>
          <p:cNvSpPr/>
          <p:nvPr/>
        </p:nvSpPr>
        <p:spPr>
          <a:xfrm>
            <a:off x="516957" y="1592591"/>
            <a:ext cx="3660817" cy="1938992"/>
          </a:xfrm>
          <a:prstGeom prst="rect">
            <a:avLst/>
          </a:prstGeom>
        </p:spPr>
        <p:txBody>
          <a:bodyPr wrap="square">
            <a:spAutoFit/>
          </a:bodyPr>
          <a:lstStyle/>
          <a:p>
            <a:r>
              <a:rPr lang="en-US" sz="1200" dirty="0" err="1"/>
              <a:t>Socrative</a:t>
            </a:r>
            <a:r>
              <a:rPr lang="en-US" sz="1200" dirty="0"/>
              <a:t> is your classroom app for fun, effective classroom engagement. No matter where or how you teach, </a:t>
            </a:r>
            <a:r>
              <a:rPr lang="en-US" sz="1200" dirty="0" err="1"/>
              <a:t>Socrative</a:t>
            </a:r>
            <a:r>
              <a:rPr lang="en-US" sz="1200" dirty="0"/>
              <a:t> allows you to instantly connect with students as learning happens.</a:t>
            </a:r>
          </a:p>
          <a:p>
            <a:endParaRPr lang="en-US" sz="1200" dirty="0"/>
          </a:p>
          <a:p>
            <a:r>
              <a:rPr lang="en-US" sz="1200" dirty="0"/>
              <a:t>Quickly assess students with prepared activities or on-the-fly questions to get immediate insight into student understanding. Then use auto-populated results to determine the best instructional approach to most effectively drive learning.</a:t>
            </a: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99" r="2771" b="10963"/>
          <a:stretch/>
        </p:blipFill>
        <p:spPr bwMode="auto">
          <a:xfrm>
            <a:off x="4177775" y="1141580"/>
            <a:ext cx="4448482" cy="2201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20006" y="4363539"/>
            <a:ext cx="3469305" cy="461665"/>
          </a:xfrm>
          <a:prstGeom prst="rect">
            <a:avLst/>
          </a:prstGeom>
        </p:spPr>
        <p:txBody>
          <a:bodyPr wrap="square">
            <a:spAutoFit/>
          </a:bodyPr>
          <a:lstStyle/>
          <a:p>
            <a:r>
              <a:rPr lang="en-US" sz="1200" dirty="0"/>
              <a:t>Give all students the chance to participate and engage in learning without feeling self-conscious.</a:t>
            </a:r>
          </a:p>
        </p:txBody>
      </p:sp>
      <p:sp>
        <p:nvSpPr>
          <p:cNvPr id="15" name="Rectangle 14"/>
          <p:cNvSpPr/>
          <p:nvPr/>
        </p:nvSpPr>
        <p:spPr>
          <a:xfrm>
            <a:off x="516957" y="4862318"/>
            <a:ext cx="3807191" cy="646331"/>
          </a:xfrm>
          <a:prstGeom prst="rect">
            <a:avLst/>
          </a:prstGeom>
        </p:spPr>
        <p:txBody>
          <a:bodyPr wrap="square">
            <a:spAutoFit/>
          </a:bodyPr>
          <a:lstStyle/>
          <a:p>
            <a:r>
              <a:rPr lang="en-US" sz="1200" dirty="0"/>
              <a:t>Use </a:t>
            </a:r>
            <a:r>
              <a:rPr lang="en-US" sz="1200" dirty="0" err="1"/>
              <a:t>Plickers</a:t>
            </a:r>
            <a:r>
              <a:rPr lang="en-US" sz="1200" dirty="0"/>
              <a:t> for quick checks for </a:t>
            </a:r>
            <a:r>
              <a:rPr lang="en-US" sz="1200" i="1" dirty="0"/>
              <a:t>understanding to know whether your students are understanding big concepts </a:t>
            </a:r>
            <a:r>
              <a:rPr lang="en-US" sz="1200" dirty="0"/>
              <a:t>and mastering key skills.</a:t>
            </a:r>
          </a:p>
        </p:txBody>
      </p:sp>
      <p:sp>
        <p:nvSpPr>
          <p:cNvPr id="16" name="Rectangle 15"/>
          <p:cNvSpPr/>
          <p:nvPr/>
        </p:nvSpPr>
        <p:spPr>
          <a:xfrm>
            <a:off x="638413" y="4049426"/>
            <a:ext cx="2687082" cy="276999"/>
          </a:xfrm>
          <a:prstGeom prst="rect">
            <a:avLst/>
          </a:prstGeom>
        </p:spPr>
        <p:txBody>
          <a:bodyPr wrap="none">
            <a:spAutoFit/>
          </a:bodyPr>
          <a:lstStyle/>
          <a:p>
            <a:r>
              <a:rPr lang="en-US" sz="1200" b="1" dirty="0"/>
              <a:t>Tailor instruction with instant feedback</a:t>
            </a:r>
          </a:p>
        </p:txBody>
      </p:sp>
      <p:grpSp>
        <p:nvGrpSpPr>
          <p:cNvPr id="3" name="Group 2"/>
          <p:cNvGrpSpPr/>
          <p:nvPr/>
        </p:nvGrpSpPr>
        <p:grpSpPr>
          <a:xfrm>
            <a:off x="5105400" y="3658664"/>
            <a:ext cx="3124200" cy="2589736"/>
            <a:chOff x="4704916" y="3629165"/>
            <a:chExt cx="2312088" cy="1854777"/>
          </a:xfrm>
        </p:grpSpPr>
        <p:pic>
          <p:nvPicPr>
            <p:cNvPr id="1028" name="Picture 4" descr="C:\Users\MCCULSA\Desktop\Screenshot_2016-09-09-09-42-5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916" y="3629165"/>
              <a:ext cx="1391083" cy="185477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5999" y="3629165"/>
              <a:ext cx="921005" cy="184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Date Placeholder 16"/>
          <p:cNvSpPr>
            <a:spLocks noGrp="1"/>
          </p:cNvSpPr>
          <p:nvPr>
            <p:ph type="dt" sz="half" idx="10"/>
          </p:nvPr>
        </p:nvSpPr>
        <p:spPr/>
        <p:txBody>
          <a:bodyPr/>
          <a:lstStyle/>
          <a:p>
            <a:r>
              <a:rPr lang="en-US"/>
              <a:t>10/26/2017</a:t>
            </a:r>
          </a:p>
        </p:txBody>
      </p:sp>
      <p:sp>
        <p:nvSpPr>
          <p:cNvPr id="18" name="Footer Placeholder 17"/>
          <p:cNvSpPr>
            <a:spLocks noGrp="1"/>
          </p:cNvSpPr>
          <p:nvPr>
            <p:ph type="ftr" sz="quarter" idx="11"/>
          </p:nvPr>
        </p:nvSpPr>
        <p:spPr/>
        <p:txBody>
          <a:bodyPr/>
          <a:lstStyle/>
          <a:p>
            <a:r>
              <a:rPr lang="en-US"/>
              <a:t>Sandra McCullough</a:t>
            </a:r>
          </a:p>
        </p:txBody>
      </p:sp>
    </p:spTree>
    <p:extLst>
      <p:ext uri="{BB962C8B-B14F-4D97-AF65-F5344CB8AC3E}">
        <p14:creationId xmlns:p14="http://schemas.microsoft.com/office/powerpoint/2010/main" val="11896671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2157413"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93" b="4680"/>
          <a:stretch/>
        </p:blipFill>
        <p:spPr bwMode="auto">
          <a:xfrm>
            <a:off x="2514600" y="188648"/>
            <a:ext cx="2895600" cy="176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565" b="8185"/>
          <a:stretch/>
        </p:blipFill>
        <p:spPr bwMode="auto">
          <a:xfrm>
            <a:off x="5562600" y="187043"/>
            <a:ext cx="3200400" cy="1697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0505" y="702588"/>
            <a:ext cx="2274095" cy="1384995"/>
          </a:xfrm>
          <a:prstGeom prst="rect">
            <a:avLst/>
          </a:prstGeom>
        </p:spPr>
        <p:txBody>
          <a:bodyPr wrap="square">
            <a:spAutoFit/>
          </a:bodyPr>
          <a:lstStyle/>
          <a:p>
            <a:r>
              <a:rPr lang="en-US" sz="1400" dirty="0"/>
              <a:t>Welcome to the easiest way to create and collaborate in the world.</a:t>
            </a:r>
          </a:p>
          <a:p>
            <a:endParaRPr lang="en-US" sz="1400" dirty="0"/>
          </a:p>
          <a:p>
            <a:r>
              <a:rPr lang="en-US" sz="1400" b="1" dirty="0">
                <a:solidFill>
                  <a:srgbClr val="FF0000"/>
                </a:solidFill>
              </a:rPr>
              <a:t>Can be used as a ticket-out-the-door or class activity.</a:t>
            </a: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37" y="2133600"/>
            <a:ext cx="21891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793" b="9764"/>
          <a:stretch/>
        </p:blipFill>
        <p:spPr bwMode="auto">
          <a:xfrm>
            <a:off x="2511392" y="2133600"/>
            <a:ext cx="2746408" cy="150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029" b="7029"/>
          <a:stretch/>
        </p:blipFill>
        <p:spPr bwMode="auto">
          <a:xfrm>
            <a:off x="5609767" y="2133599"/>
            <a:ext cx="2772233" cy="150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90574" y="2514600"/>
            <a:ext cx="2033463" cy="1569660"/>
          </a:xfrm>
          <a:prstGeom prst="rect">
            <a:avLst/>
          </a:prstGeom>
        </p:spPr>
        <p:txBody>
          <a:bodyPr wrap="square">
            <a:spAutoFit/>
          </a:bodyPr>
          <a:lstStyle/>
          <a:p>
            <a:r>
              <a:rPr lang="en-US" sz="1200" dirty="0" err="1"/>
              <a:t>Kiddom's</a:t>
            </a:r>
            <a:r>
              <a:rPr lang="en-US" sz="1200" dirty="0"/>
              <a:t> Planner allows you to design curriculum for a class and seamlessly modify pathways for groups and individuals. To get started, create a unit and drag and drop into your Timeline. It's that simple.</a:t>
            </a:r>
          </a:p>
        </p:txBody>
      </p:sp>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656" y="4191000"/>
            <a:ext cx="241458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32656" y="4698831"/>
            <a:ext cx="2181944" cy="1384995"/>
          </a:xfrm>
          <a:prstGeom prst="rect">
            <a:avLst/>
          </a:prstGeom>
        </p:spPr>
        <p:txBody>
          <a:bodyPr wrap="square">
            <a:spAutoFit/>
          </a:bodyPr>
          <a:lstStyle/>
          <a:p>
            <a:r>
              <a:rPr lang="en-US" sz="1200" dirty="0"/>
              <a:t>Easily create lessons in minutes for your next class. Import files (pdf, </a:t>
            </a:r>
            <a:r>
              <a:rPr lang="en-US" sz="1200" dirty="0" err="1"/>
              <a:t>ppt</a:t>
            </a:r>
            <a:r>
              <a:rPr lang="en-US" sz="1200" dirty="0"/>
              <a:t>, jpg) or Google slides and add interactive activities, websites, and videos to keep your students engaged in their learning.</a:t>
            </a:r>
          </a:p>
        </p:txBody>
      </p:sp>
      <p:pic>
        <p:nvPicPr>
          <p:cNvPr id="2057"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4988" b="9650"/>
          <a:stretch/>
        </p:blipFill>
        <p:spPr bwMode="auto">
          <a:xfrm>
            <a:off x="3086100" y="3932096"/>
            <a:ext cx="4343400" cy="2085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ate Placeholder 7"/>
          <p:cNvSpPr>
            <a:spLocks noGrp="1"/>
          </p:cNvSpPr>
          <p:nvPr>
            <p:ph type="dt" sz="half" idx="10"/>
          </p:nvPr>
        </p:nvSpPr>
        <p:spPr/>
        <p:txBody>
          <a:bodyPr/>
          <a:lstStyle/>
          <a:p>
            <a:r>
              <a:rPr lang="en-US"/>
              <a:t>10/26/2017</a:t>
            </a:r>
          </a:p>
        </p:txBody>
      </p:sp>
      <p:sp>
        <p:nvSpPr>
          <p:cNvPr id="9" name="Footer Placeholder 8"/>
          <p:cNvSpPr>
            <a:spLocks noGrp="1"/>
          </p:cNvSpPr>
          <p:nvPr>
            <p:ph type="ftr" sz="quarter" idx="11"/>
          </p:nvPr>
        </p:nvSpPr>
        <p:spPr/>
        <p:txBody>
          <a:bodyPr/>
          <a:lstStyle/>
          <a:p>
            <a:r>
              <a:rPr lang="en-US"/>
              <a:t>Sandra McCullough</a:t>
            </a:r>
          </a:p>
        </p:txBody>
      </p:sp>
    </p:spTree>
    <p:extLst>
      <p:ext uri="{BB962C8B-B14F-4D97-AF65-F5344CB8AC3E}">
        <p14:creationId xmlns:p14="http://schemas.microsoft.com/office/powerpoint/2010/main" val="3171400879"/>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1884363"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99" b="8918"/>
          <a:stretch/>
        </p:blipFill>
        <p:spPr bwMode="auto">
          <a:xfrm>
            <a:off x="3124200" y="228600"/>
            <a:ext cx="3043777" cy="161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5226" y="226194"/>
            <a:ext cx="2490665" cy="161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1000" y="685800"/>
            <a:ext cx="2743200" cy="1954381"/>
          </a:xfrm>
          <a:prstGeom prst="rect">
            <a:avLst/>
          </a:prstGeom>
        </p:spPr>
        <p:txBody>
          <a:bodyPr wrap="square">
            <a:spAutoFit/>
          </a:bodyPr>
          <a:lstStyle/>
          <a:p>
            <a:r>
              <a:rPr lang="en-US" sz="1100" dirty="0"/>
              <a:t>STUDENTS CAPTURE THEIR LEARNING IN ANY FORM</a:t>
            </a:r>
          </a:p>
          <a:p>
            <a:endParaRPr lang="en-US" sz="1100" dirty="0"/>
          </a:p>
          <a:p>
            <a:r>
              <a:rPr lang="en-US" sz="1100" dirty="0"/>
              <a:t>Seesaw empowers students to independently document what they are learning at school. </a:t>
            </a:r>
          </a:p>
          <a:p>
            <a:endParaRPr lang="en-US" sz="1100" dirty="0"/>
          </a:p>
          <a:p>
            <a:r>
              <a:rPr lang="en-US" sz="1100" dirty="0"/>
              <a:t>Students can “show what they know” using photos, videos, drawings, text, PDFs, and links. You can also import directly from most popular apps, like Google apps. </a:t>
            </a:r>
          </a:p>
        </p:txBody>
      </p:sp>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25" b="8725"/>
          <a:stretch/>
        </p:blipFill>
        <p:spPr bwMode="auto">
          <a:xfrm>
            <a:off x="4267200" y="1981201"/>
            <a:ext cx="3352800" cy="201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018" y="4012186"/>
            <a:ext cx="2189163"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138" b="10079"/>
          <a:stretch/>
        </p:blipFill>
        <p:spPr bwMode="auto">
          <a:xfrm>
            <a:off x="4511445" y="4454230"/>
            <a:ext cx="4083510" cy="2064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62" t="17199" r="1970" b="28694"/>
          <a:stretch/>
        </p:blipFill>
        <p:spPr bwMode="auto">
          <a:xfrm>
            <a:off x="496824" y="5349691"/>
            <a:ext cx="3106554" cy="99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10"/>
          </p:nvPr>
        </p:nvSpPr>
        <p:spPr/>
        <p:txBody>
          <a:bodyPr/>
          <a:lstStyle/>
          <a:p>
            <a:r>
              <a:rPr lang="en-US"/>
              <a:t>10/26/2017</a:t>
            </a:r>
          </a:p>
        </p:txBody>
      </p:sp>
      <p:sp>
        <p:nvSpPr>
          <p:cNvPr id="6" name="Footer Placeholder 5"/>
          <p:cNvSpPr>
            <a:spLocks noGrp="1"/>
          </p:cNvSpPr>
          <p:nvPr>
            <p:ph type="ftr" sz="quarter" idx="11"/>
          </p:nvPr>
        </p:nvSpPr>
        <p:spPr/>
        <p:txBody>
          <a:bodyPr/>
          <a:lstStyle/>
          <a:p>
            <a:r>
              <a:rPr lang="en-US"/>
              <a:t>Sandra McCullough</a:t>
            </a:r>
          </a:p>
        </p:txBody>
      </p:sp>
      <p:sp>
        <p:nvSpPr>
          <p:cNvPr id="2" name="Rectangle 1"/>
          <p:cNvSpPr/>
          <p:nvPr/>
        </p:nvSpPr>
        <p:spPr>
          <a:xfrm>
            <a:off x="262128" y="4461990"/>
            <a:ext cx="4005072" cy="830997"/>
          </a:xfrm>
          <a:prstGeom prst="rect">
            <a:avLst/>
          </a:prstGeom>
        </p:spPr>
        <p:txBody>
          <a:bodyPr wrap="square">
            <a:spAutoFit/>
          </a:bodyPr>
          <a:lstStyle/>
          <a:p>
            <a:r>
              <a:rPr lang="en-US" sz="1200" dirty="0"/>
              <a:t>Every great love affair with reading begins with engagement, and Assessments are the ultimate in engagement. Know if students did the reading, if they’ve understood it, and much more. (All from the comfort of your mobile device.)</a:t>
            </a:r>
          </a:p>
        </p:txBody>
      </p:sp>
    </p:spTree>
    <p:extLst>
      <p:ext uri="{BB962C8B-B14F-4D97-AF65-F5344CB8AC3E}">
        <p14:creationId xmlns:p14="http://schemas.microsoft.com/office/powerpoint/2010/main" val="537759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2438400" cy="369332"/>
          </a:xfrm>
          <a:prstGeom prst="rect">
            <a:avLst/>
          </a:prstGeom>
          <a:noFill/>
        </p:spPr>
        <p:txBody>
          <a:bodyPr wrap="square" rtlCol="0">
            <a:spAutoFit/>
          </a:bodyPr>
          <a:lstStyle/>
          <a:p>
            <a:r>
              <a:rPr lang="en-US" dirty="0">
                <a:hlinkClick r:id="rId2"/>
              </a:rPr>
              <a:t>www.readtheory.org</a:t>
            </a:r>
            <a:r>
              <a:rPr lang="en-US" dirty="0"/>
              <a:t> </a:t>
            </a:r>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27" r="2999" b="8911"/>
          <a:stretch/>
        </p:blipFill>
        <p:spPr bwMode="auto">
          <a:xfrm>
            <a:off x="3047999" y="228600"/>
            <a:ext cx="4122821" cy="207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04800" y="852629"/>
            <a:ext cx="2514600" cy="830997"/>
          </a:xfrm>
          <a:prstGeom prst="rect">
            <a:avLst/>
          </a:prstGeom>
        </p:spPr>
        <p:txBody>
          <a:bodyPr wrap="square">
            <a:spAutoFit/>
          </a:bodyPr>
          <a:lstStyle/>
          <a:p>
            <a:r>
              <a:rPr lang="en-US" sz="1200" dirty="0"/>
              <a:t>Log in to access free reading comprehension and writing exercises sure to improve your critical thinking skills.</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54312"/>
            <a:ext cx="22066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188" b="8125"/>
          <a:stretch/>
        </p:blipFill>
        <p:spPr bwMode="auto">
          <a:xfrm>
            <a:off x="3071261" y="2727040"/>
            <a:ext cx="4049502" cy="199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04801" y="3275443"/>
            <a:ext cx="2286000" cy="1015663"/>
          </a:xfrm>
          <a:prstGeom prst="rect">
            <a:avLst/>
          </a:prstGeom>
        </p:spPr>
        <p:txBody>
          <a:bodyPr wrap="square">
            <a:spAutoFit/>
          </a:bodyPr>
          <a:lstStyle/>
          <a:p>
            <a:r>
              <a:rPr lang="en-US" sz="1200" dirty="0" err="1"/>
              <a:t>MobyMax</a:t>
            </a:r>
            <a:r>
              <a:rPr lang="en-US" sz="1200" dirty="0"/>
              <a:t> enables students to learn twice as fast with award-winning Personalized Learning, Pinpoint Assessments, and Interactive Classroom.</a:t>
            </a:r>
          </a:p>
        </p:txBody>
      </p:sp>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3262" y="4969063"/>
            <a:ext cx="2869473" cy="161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600" y="4931364"/>
            <a:ext cx="294640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10"/>
          </p:nvPr>
        </p:nvSpPr>
        <p:spPr/>
        <p:txBody>
          <a:bodyPr/>
          <a:lstStyle/>
          <a:p>
            <a:r>
              <a:rPr lang="en-US"/>
              <a:t>10/26/2017</a:t>
            </a:r>
          </a:p>
        </p:txBody>
      </p:sp>
      <p:sp>
        <p:nvSpPr>
          <p:cNvPr id="8" name="Footer Placeholder 7"/>
          <p:cNvSpPr>
            <a:spLocks noGrp="1"/>
          </p:cNvSpPr>
          <p:nvPr>
            <p:ph type="ftr" sz="quarter" idx="11"/>
          </p:nvPr>
        </p:nvSpPr>
        <p:spPr/>
        <p:txBody>
          <a:bodyPr/>
          <a:lstStyle/>
          <a:p>
            <a:r>
              <a:rPr lang="en-US"/>
              <a:t>Sandra McCullough</a:t>
            </a:r>
          </a:p>
        </p:txBody>
      </p:sp>
    </p:spTree>
    <p:extLst>
      <p:ext uri="{BB962C8B-B14F-4D97-AF65-F5344CB8AC3E}">
        <p14:creationId xmlns:p14="http://schemas.microsoft.com/office/powerpoint/2010/main" val="315378086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200"/>
            <a:ext cx="2743443" cy="369332"/>
          </a:xfrm>
          <a:prstGeom prst="rect">
            <a:avLst/>
          </a:prstGeom>
        </p:spPr>
        <p:txBody>
          <a:bodyPr wrap="none">
            <a:spAutoFit/>
          </a:bodyPr>
          <a:lstStyle/>
          <a:p>
            <a:r>
              <a:rPr lang="en-US" dirty="0">
                <a:hlinkClick r:id="rId2"/>
              </a:rPr>
              <a:t>www.masteryconnect.com</a:t>
            </a:r>
            <a:r>
              <a:rPr lang="en-US" dirty="0"/>
              <a:t> </a:t>
            </a:r>
          </a:p>
        </p:txBody>
      </p:sp>
      <p:sp>
        <p:nvSpPr>
          <p:cNvPr id="5" name="Rectangle 4"/>
          <p:cNvSpPr/>
          <p:nvPr/>
        </p:nvSpPr>
        <p:spPr>
          <a:xfrm>
            <a:off x="381000" y="914400"/>
            <a:ext cx="3429000" cy="1200329"/>
          </a:xfrm>
          <a:prstGeom prst="rect">
            <a:avLst/>
          </a:prstGeom>
        </p:spPr>
        <p:txBody>
          <a:bodyPr wrap="square">
            <a:spAutoFit/>
          </a:bodyPr>
          <a:lstStyle/>
          <a:p>
            <a:r>
              <a:rPr lang="en-US" sz="1200" dirty="0"/>
              <a:t>Designed with the teacher in mind.</a:t>
            </a:r>
          </a:p>
          <a:p>
            <a:endParaRPr lang="en-US" sz="1200" dirty="0"/>
          </a:p>
          <a:p>
            <a:r>
              <a:rPr lang="en-US" sz="1200" dirty="0"/>
              <a:t>Through </a:t>
            </a:r>
            <a:r>
              <a:rPr lang="en-US" sz="1200" dirty="0" err="1"/>
              <a:t>MasteryConnect’s</a:t>
            </a:r>
            <a:r>
              <a:rPr lang="en-US" sz="1200" dirty="0"/>
              <a:t> </a:t>
            </a:r>
            <a:r>
              <a:rPr lang="en-US" sz="1200" dirty="0" err="1"/>
              <a:t>MasteryTracker</a:t>
            </a:r>
            <a:r>
              <a:rPr lang="en-US" sz="1200" dirty="0"/>
              <a:t>, teachers can effectively assess core standards, monitor student performance, and report student mastery to parents and administrators.</a:t>
            </a: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33"/>
          <a:stretch/>
        </p:blipFill>
        <p:spPr bwMode="auto">
          <a:xfrm>
            <a:off x="4038600" y="375385"/>
            <a:ext cx="4724400" cy="2467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84632" y="2331789"/>
            <a:ext cx="3276600" cy="615553"/>
          </a:xfrm>
          <a:prstGeom prst="rect">
            <a:avLst/>
          </a:prstGeom>
          <a:noFill/>
        </p:spPr>
        <p:txBody>
          <a:bodyPr wrap="square" rtlCol="0">
            <a:spAutoFit/>
          </a:bodyPr>
          <a:lstStyle/>
          <a:p>
            <a:r>
              <a:rPr lang="en-US" dirty="0">
                <a:latin typeface="Brush Script MT" panose="03060802040406070304" pitchFamily="66" charset="0"/>
              </a:rPr>
              <a:t>Disclaimer: </a:t>
            </a:r>
          </a:p>
          <a:p>
            <a:r>
              <a:rPr lang="en-US" sz="1600" i="1" dirty="0"/>
              <a:t>I have not yet tried this one.</a:t>
            </a:r>
          </a:p>
        </p:txBody>
      </p:sp>
      <p:sp>
        <p:nvSpPr>
          <p:cNvPr id="7" name="Date Placeholder 6"/>
          <p:cNvSpPr>
            <a:spLocks noGrp="1"/>
          </p:cNvSpPr>
          <p:nvPr>
            <p:ph type="dt" sz="half" idx="10"/>
          </p:nvPr>
        </p:nvSpPr>
        <p:spPr/>
        <p:txBody>
          <a:bodyPr/>
          <a:lstStyle/>
          <a:p>
            <a:r>
              <a:rPr lang="en-US"/>
              <a:t>10/26/2017</a:t>
            </a:r>
          </a:p>
        </p:txBody>
      </p:sp>
      <p:sp>
        <p:nvSpPr>
          <p:cNvPr id="8" name="Footer Placeholder 7"/>
          <p:cNvSpPr>
            <a:spLocks noGrp="1"/>
          </p:cNvSpPr>
          <p:nvPr>
            <p:ph type="ftr" sz="quarter" idx="11"/>
          </p:nvPr>
        </p:nvSpPr>
        <p:spPr/>
        <p:txBody>
          <a:bodyPr/>
          <a:lstStyle/>
          <a:p>
            <a:r>
              <a:rPr lang="en-US"/>
              <a:t>Sandra McCullough</a:t>
            </a:r>
          </a:p>
        </p:txBody>
      </p:sp>
      <p:sp>
        <p:nvSpPr>
          <p:cNvPr id="2" name="Rectangle 1"/>
          <p:cNvSpPr/>
          <p:nvPr/>
        </p:nvSpPr>
        <p:spPr>
          <a:xfrm>
            <a:off x="484632" y="3810000"/>
            <a:ext cx="2221185" cy="369332"/>
          </a:xfrm>
          <a:prstGeom prst="rect">
            <a:avLst/>
          </a:prstGeom>
        </p:spPr>
        <p:txBody>
          <a:bodyPr wrap="none">
            <a:spAutoFit/>
          </a:bodyPr>
          <a:lstStyle/>
          <a:p>
            <a:r>
              <a:rPr lang="en-US" dirty="0">
                <a:hlinkClick r:id="rId4"/>
              </a:rPr>
              <a:t>www.studystack.com</a:t>
            </a:r>
            <a:r>
              <a:rPr lang="en-US" dirty="0"/>
              <a:t> </a:t>
            </a:r>
          </a:p>
        </p:txBody>
      </p:sp>
      <p:sp>
        <p:nvSpPr>
          <p:cNvPr id="3" name="Rectangle 2"/>
          <p:cNvSpPr/>
          <p:nvPr/>
        </p:nvSpPr>
        <p:spPr>
          <a:xfrm>
            <a:off x="484632" y="4153247"/>
            <a:ext cx="2868168" cy="1384995"/>
          </a:xfrm>
          <a:prstGeom prst="rect">
            <a:avLst/>
          </a:prstGeom>
        </p:spPr>
        <p:txBody>
          <a:bodyPr wrap="square">
            <a:spAutoFit/>
          </a:bodyPr>
          <a:lstStyle/>
          <a:p>
            <a:r>
              <a:rPr lang="en-US" sz="1200" dirty="0"/>
              <a:t>Great way for to practice vocabulary.</a:t>
            </a:r>
          </a:p>
          <a:p>
            <a:endParaRPr lang="en-US" sz="1200" dirty="0"/>
          </a:p>
          <a:p>
            <a:r>
              <a:rPr lang="en-US" sz="1200" dirty="0"/>
              <a:t>Games can be played from the cards created.</a:t>
            </a:r>
          </a:p>
          <a:p>
            <a:endParaRPr lang="en-US" sz="1200" dirty="0"/>
          </a:p>
          <a:p>
            <a:r>
              <a:rPr lang="en-US" sz="1200" dirty="0"/>
              <a:t>User-friendly for both students and teacher.</a:t>
            </a:r>
          </a:p>
        </p:txBody>
      </p:sp>
      <p:pic>
        <p:nvPicPr>
          <p:cNvPr id="9" name="Picture 8"/>
          <p:cNvPicPr>
            <a:picLocks noChangeAspect="1"/>
          </p:cNvPicPr>
          <p:nvPr/>
        </p:nvPicPr>
        <p:blipFill>
          <a:blip r:embed="rId5"/>
          <a:stretch>
            <a:fillRect/>
          </a:stretch>
        </p:blipFill>
        <p:spPr>
          <a:xfrm>
            <a:off x="3991966" y="3404867"/>
            <a:ext cx="4379974" cy="2462533"/>
          </a:xfrm>
          <a:prstGeom prst="rect">
            <a:avLst/>
          </a:prstGeom>
        </p:spPr>
      </p:pic>
    </p:spTree>
    <p:extLst>
      <p:ext uri="{BB962C8B-B14F-4D97-AF65-F5344CB8AC3E}">
        <p14:creationId xmlns:p14="http://schemas.microsoft.com/office/powerpoint/2010/main" val="189702909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10/26/2017</a:t>
            </a:r>
          </a:p>
        </p:txBody>
      </p:sp>
      <p:sp>
        <p:nvSpPr>
          <p:cNvPr id="5" name="Footer Placeholder 4"/>
          <p:cNvSpPr>
            <a:spLocks noGrp="1"/>
          </p:cNvSpPr>
          <p:nvPr>
            <p:ph type="ftr" sz="quarter" idx="11"/>
          </p:nvPr>
        </p:nvSpPr>
        <p:spPr/>
        <p:txBody>
          <a:bodyPr/>
          <a:lstStyle/>
          <a:p>
            <a:r>
              <a:rPr lang="en-US"/>
              <a:t>Sandra McCullough</a:t>
            </a:r>
          </a:p>
        </p:txBody>
      </p:sp>
      <p:pic>
        <p:nvPicPr>
          <p:cNvPr id="6" name="Picture 5"/>
          <p:cNvPicPr>
            <a:picLocks noChangeAspect="1"/>
          </p:cNvPicPr>
          <p:nvPr/>
        </p:nvPicPr>
        <p:blipFill rotWithShape="1">
          <a:blip r:embed="rId2"/>
          <a:srcRect t="4337" r="847" b="5187"/>
          <a:stretch/>
        </p:blipFill>
        <p:spPr>
          <a:xfrm>
            <a:off x="4114800" y="228600"/>
            <a:ext cx="4739641" cy="2743201"/>
          </a:xfrm>
          <a:prstGeom prst="rect">
            <a:avLst/>
          </a:prstGeom>
        </p:spPr>
      </p:pic>
      <p:sp>
        <p:nvSpPr>
          <p:cNvPr id="8" name="Rectangle 7"/>
          <p:cNvSpPr/>
          <p:nvPr/>
        </p:nvSpPr>
        <p:spPr>
          <a:xfrm>
            <a:off x="228869" y="381000"/>
            <a:ext cx="2500493" cy="369332"/>
          </a:xfrm>
          <a:prstGeom prst="rect">
            <a:avLst/>
          </a:prstGeom>
        </p:spPr>
        <p:txBody>
          <a:bodyPr wrap="none">
            <a:spAutoFit/>
          </a:bodyPr>
          <a:lstStyle/>
          <a:p>
            <a:r>
              <a:rPr lang="en-US" dirty="0">
                <a:hlinkClick r:id="rId3"/>
              </a:rPr>
              <a:t>https://www.pixton.com</a:t>
            </a:r>
            <a:endParaRPr lang="en-US" dirty="0"/>
          </a:p>
        </p:txBody>
      </p:sp>
      <p:sp>
        <p:nvSpPr>
          <p:cNvPr id="9" name="TextBox 8"/>
          <p:cNvSpPr txBox="1"/>
          <p:nvPr/>
        </p:nvSpPr>
        <p:spPr>
          <a:xfrm>
            <a:off x="228869" y="750332"/>
            <a:ext cx="3885931" cy="954107"/>
          </a:xfrm>
          <a:prstGeom prst="rect">
            <a:avLst/>
          </a:prstGeom>
          <a:noFill/>
        </p:spPr>
        <p:txBody>
          <a:bodyPr wrap="square" rtlCol="0">
            <a:spAutoFit/>
          </a:bodyPr>
          <a:lstStyle/>
          <a:p>
            <a:r>
              <a:rPr lang="en-US" sz="1400" dirty="0"/>
              <a:t>Not a free site but can be used on a 14 days trial.</a:t>
            </a:r>
          </a:p>
          <a:p>
            <a:endParaRPr lang="en-US" sz="1400" dirty="0"/>
          </a:p>
          <a:p>
            <a:r>
              <a:rPr lang="en-US" sz="1400" dirty="0"/>
              <a:t>Students are able to create and print comic strips. </a:t>
            </a:r>
          </a:p>
          <a:p>
            <a:r>
              <a:rPr lang="en-US" sz="1400" dirty="0"/>
              <a:t>Great for any class.</a:t>
            </a:r>
          </a:p>
        </p:txBody>
      </p:sp>
      <p:sp>
        <p:nvSpPr>
          <p:cNvPr id="10" name="Rectangle 9"/>
          <p:cNvSpPr/>
          <p:nvPr/>
        </p:nvSpPr>
        <p:spPr>
          <a:xfrm>
            <a:off x="434630" y="3200400"/>
            <a:ext cx="2141868" cy="369332"/>
          </a:xfrm>
          <a:prstGeom prst="rect">
            <a:avLst/>
          </a:prstGeom>
        </p:spPr>
        <p:txBody>
          <a:bodyPr wrap="none">
            <a:spAutoFit/>
          </a:bodyPr>
          <a:lstStyle/>
          <a:p>
            <a:r>
              <a:rPr lang="en-US" dirty="0">
                <a:hlinkClick r:id="rId4"/>
              </a:rPr>
              <a:t>https://quizlet.com/</a:t>
            </a:r>
            <a:r>
              <a:rPr lang="en-US" dirty="0"/>
              <a:t> </a:t>
            </a:r>
          </a:p>
        </p:txBody>
      </p:sp>
      <p:pic>
        <p:nvPicPr>
          <p:cNvPr id="11" name="Picture 10"/>
          <p:cNvPicPr>
            <a:picLocks noChangeAspect="1"/>
          </p:cNvPicPr>
          <p:nvPr/>
        </p:nvPicPr>
        <p:blipFill>
          <a:blip r:embed="rId5"/>
          <a:stretch>
            <a:fillRect/>
          </a:stretch>
        </p:blipFill>
        <p:spPr>
          <a:xfrm>
            <a:off x="4146908" y="3124200"/>
            <a:ext cx="4707533" cy="2646695"/>
          </a:xfrm>
          <a:prstGeom prst="rect">
            <a:avLst/>
          </a:prstGeom>
        </p:spPr>
      </p:pic>
      <p:sp>
        <p:nvSpPr>
          <p:cNvPr id="12" name="Rectangle 11"/>
          <p:cNvSpPr/>
          <p:nvPr/>
        </p:nvSpPr>
        <p:spPr>
          <a:xfrm>
            <a:off x="228869" y="3498030"/>
            <a:ext cx="3571862" cy="1046440"/>
          </a:xfrm>
          <a:prstGeom prst="rect">
            <a:avLst/>
          </a:prstGeom>
        </p:spPr>
        <p:txBody>
          <a:bodyPr wrap="square">
            <a:spAutoFit/>
          </a:bodyPr>
          <a:lstStyle/>
          <a:p>
            <a:endParaRPr lang="en-US" sz="2000" dirty="0"/>
          </a:p>
          <a:p>
            <a:r>
              <a:rPr lang="en-US" sz="1400" dirty="0"/>
              <a:t>Search millions of study sets or create your own. Improve your grades by studying with flashcards, games and more.</a:t>
            </a:r>
          </a:p>
        </p:txBody>
      </p:sp>
    </p:spTree>
    <p:extLst>
      <p:ext uri="{BB962C8B-B14F-4D97-AF65-F5344CB8AC3E}">
        <p14:creationId xmlns:p14="http://schemas.microsoft.com/office/powerpoint/2010/main" val="14260273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10/26/2017</a:t>
            </a:r>
          </a:p>
        </p:txBody>
      </p:sp>
      <p:sp>
        <p:nvSpPr>
          <p:cNvPr id="5" name="Footer Placeholder 4"/>
          <p:cNvSpPr>
            <a:spLocks noGrp="1"/>
          </p:cNvSpPr>
          <p:nvPr>
            <p:ph type="ftr" sz="quarter" idx="11"/>
          </p:nvPr>
        </p:nvSpPr>
        <p:spPr/>
        <p:txBody>
          <a:bodyPr/>
          <a:lstStyle/>
          <a:p>
            <a:r>
              <a:rPr lang="en-US"/>
              <a:t>Sandra McCullough</a:t>
            </a:r>
          </a:p>
        </p:txBody>
      </p:sp>
      <p:sp>
        <p:nvSpPr>
          <p:cNvPr id="6" name="Rectangle 5"/>
          <p:cNvSpPr/>
          <p:nvPr/>
        </p:nvSpPr>
        <p:spPr>
          <a:xfrm>
            <a:off x="376012" y="381000"/>
            <a:ext cx="2748188" cy="369332"/>
          </a:xfrm>
          <a:prstGeom prst="rect">
            <a:avLst/>
          </a:prstGeom>
        </p:spPr>
        <p:txBody>
          <a:bodyPr wrap="none">
            <a:spAutoFit/>
          </a:bodyPr>
          <a:lstStyle/>
          <a:p>
            <a:r>
              <a:rPr lang="en-US" dirty="0">
                <a:hlinkClick r:id="rId2"/>
              </a:rPr>
              <a:t>http://www.lexipedia.com</a:t>
            </a:r>
            <a:r>
              <a:rPr lang="en-US" dirty="0"/>
              <a:t> </a:t>
            </a:r>
          </a:p>
        </p:txBody>
      </p:sp>
      <p:pic>
        <p:nvPicPr>
          <p:cNvPr id="7" name="Picture 6"/>
          <p:cNvPicPr>
            <a:picLocks noChangeAspect="1"/>
          </p:cNvPicPr>
          <p:nvPr/>
        </p:nvPicPr>
        <p:blipFill rotWithShape="1">
          <a:blip r:embed="rId3"/>
          <a:srcRect t="4051" b="7016"/>
          <a:stretch/>
        </p:blipFill>
        <p:spPr>
          <a:xfrm>
            <a:off x="3962400" y="304800"/>
            <a:ext cx="4572001" cy="2286001"/>
          </a:xfrm>
          <a:prstGeom prst="rect">
            <a:avLst/>
          </a:prstGeom>
        </p:spPr>
      </p:pic>
      <p:sp>
        <p:nvSpPr>
          <p:cNvPr id="8" name="Rectangle 7"/>
          <p:cNvSpPr/>
          <p:nvPr/>
        </p:nvSpPr>
        <p:spPr>
          <a:xfrm>
            <a:off x="376012" y="765572"/>
            <a:ext cx="3352800" cy="1169551"/>
          </a:xfrm>
          <a:prstGeom prst="rect">
            <a:avLst/>
          </a:prstGeom>
        </p:spPr>
        <p:txBody>
          <a:bodyPr wrap="square">
            <a:spAutoFit/>
          </a:bodyPr>
          <a:lstStyle/>
          <a:p>
            <a:r>
              <a:rPr lang="en-US" sz="1400" dirty="0" err="1"/>
              <a:t>Lexipedia</a:t>
            </a:r>
            <a:r>
              <a:rPr lang="en-US" sz="1400" dirty="0"/>
              <a:t> is an online visual semantic network with dictionary and thesaurus reference functionality.</a:t>
            </a:r>
          </a:p>
          <a:p>
            <a:endParaRPr lang="en-US" sz="1400" dirty="0"/>
          </a:p>
          <a:p>
            <a:r>
              <a:rPr lang="en-US" sz="1400" dirty="0">
                <a:solidFill>
                  <a:srgbClr val="FF0000"/>
                </a:solidFill>
              </a:rPr>
              <a:t>The word searched appears in the middle.</a:t>
            </a:r>
          </a:p>
        </p:txBody>
      </p:sp>
      <p:pic>
        <p:nvPicPr>
          <p:cNvPr id="9" name="Picture 8"/>
          <p:cNvPicPr>
            <a:picLocks noChangeAspect="1"/>
          </p:cNvPicPr>
          <p:nvPr/>
        </p:nvPicPr>
        <p:blipFill rotWithShape="1">
          <a:blip r:embed="rId4"/>
          <a:srcRect t="4051" b="5812"/>
          <a:stretch/>
        </p:blipFill>
        <p:spPr>
          <a:xfrm>
            <a:off x="4114801" y="3025884"/>
            <a:ext cx="4419600" cy="2239705"/>
          </a:xfrm>
          <a:prstGeom prst="rect">
            <a:avLst/>
          </a:prstGeom>
        </p:spPr>
      </p:pic>
      <p:sp>
        <p:nvSpPr>
          <p:cNvPr id="10" name="Rectangle 9"/>
          <p:cNvSpPr/>
          <p:nvPr/>
        </p:nvSpPr>
        <p:spPr>
          <a:xfrm>
            <a:off x="457200" y="3952394"/>
            <a:ext cx="3510188" cy="738664"/>
          </a:xfrm>
          <a:prstGeom prst="rect">
            <a:avLst/>
          </a:prstGeom>
        </p:spPr>
        <p:txBody>
          <a:bodyPr wrap="square">
            <a:spAutoFit/>
          </a:bodyPr>
          <a:lstStyle/>
          <a:p>
            <a:r>
              <a:rPr lang="en-US" sz="1400" dirty="0" err="1"/>
              <a:t>Wordnik</a:t>
            </a:r>
            <a:r>
              <a:rPr lang="en-US" sz="1400" dirty="0"/>
              <a:t> shows definitions from multiple sources, so you can see as many different takes on a word's meaning as possible.</a:t>
            </a:r>
          </a:p>
        </p:txBody>
      </p:sp>
      <p:sp>
        <p:nvSpPr>
          <p:cNvPr id="11" name="Rectangle 10"/>
          <p:cNvSpPr/>
          <p:nvPr/>
        </p:nvSpPr>
        <p:spPr>
          <a:xfrm>
            <a:off x="481584" y="3407291"/>
            <a:ext cx="2626488" cy="369332"/>
          </a:xfrm>
          <a:prstGeom prst="rect">
            <a:avLst/>
          </a:prstGeom>
        </p:spPr>
        <p:txBody>
          <a:bodyPr wrap="none">
            <a:spAutoFit/>
          </a:bodyPr>
          <a:lstStyle/>
          <a:p>
            <a:r>
              <a:rPr lang="en-US" dirty="0">
                <a:hlinkClick r:id="rId5"/>
              </a:rPr>
              <a:t>http://www.wordnik.com</a:t>
            </a:r>
            <a:r>
              <a:rPr lang="en-US" dirty="0"/>
              <a:t> </a:t>
            </a:r>
          </a:p>
        </p:txBody>
      </p:sp>
    </p:spTree>
    <p:extLst>
      <p:ext uri="{BB962C8B-B14F-4D97-AF65-F5344CB8AC3E}">
        <p14:creationId xmlns:p14="http://schemas.microsoft.com/office/powerpoint/2010/main" val="16506037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10/26/2017</a:t>
            </a:r>
          </a:p>
        </p:txBody>
      </p:sp>
      <p:sp>
        <p:nvSpPr>
          <p:cNvPr id="5" name="Footer Placeholder 4"/>
          <p:cNvSpPr>
            <a:spLocks noGrp="1"/>
          </p:cNvSpPr>
          <p:nvPr>
            <p:ph type="ftr" sz="quarter" idx="11"/>
          </p:nvPr>
        </p:nvSpPr>
        <p:spPr/>
        <p:txBody>
          <a:bodyPr/>
          <a:lstStyle/>
          <a:p>
            <a:r>
              <a:rPr lang="en-US"/>
              <a:t>Sandra McCullough</a:t>
            </a:r>
          </a:p>
        </p:txBody>
      </p:sp>
      <p:sp>
        <p:nvSpPr>
          <p:cNvPr id="8" name="Rectangle 7"/>
          <p:cNvSpPr/>
          <p:nvPr/>
        </p:nvSpPr>
        <p:spPr>
          <a:xfrm>
            <a:off x="304800" y="228600"/>
            <a:ext cx="4572000" cy="338554"/>
          </a:xfrm>
          <a:prstGeom prst="rect">
            <a:avLst/>
          </a:prstGeom>
        </p:spPr>
        <p:txBody>
          <a:bodyPr>
            <a:spAutoFit/>
          </a:bodyPr>
          <a:lstStyle/>
          <a:p>
            <a:r>
              <a:rPr lang="en-US" sz="1600" dirty="0">
                <a:hlinkClick r:id="rId2"/>
              </a:rPr>
              <a:t>https://www.visualthesaurus.com/vocabgrabber/</a:t>
            </a:r>
            <a:r>
              <a:rPr lang="en-US" sz="1600" dirty="0"/>
              <a:t> </a:t>
            </a:r>
          </a:p>
        </p:txBody>
      </p:sp>
      <p:pic>
        <p:nvPicPr>
          <p:cNvPr id="9" name="Picture 8"/>
          <p:cNvPicPr>
            <a:picLocks noChangeAspect="1"/>
          </p:cNvPicPr>
          <p:nvPr/>
        </p:nvPicPr>
        <p:blipFill rotWithShape="1">
          <a:blip r:embed="rId3"/>
          <a:srcRect t="4051" b="7016"/>
          <a:stretch/>
        </p:blipFill>
        <p:spPr>
          <a:xfrm>
            <a:off x="4724400" y="246888"/>
            <a:ext cx="3809998" cy="1905000"/>
          </a:xfrm>
          <a:prstGeom prst="rect">
            <a:avLst/>
          </a:prstGeom>
        </p:spPr>
      </p:pic>
      <p:sp>
        <p:nvSpPr>
          <p:cNvPr id="10" name="Rectangle 9"/>
          <p:cNvSpPr/>
          <p:nvPr/>
        </p:nvSpPr>
        <p:spPr>
          <a:xfrm>
            <a:off x="304800" y="620857"/>
            <a:ext cx="4572000" cy="738664"/>
          </a:xfrm>
          <a:prstGeom prst="rect">
            <a:avLst/>
          </a:prstGeom>
        </p:spPr>
        <p:txBody>
          <a:bodyPr>
            <a:spAutoFit/>
          </a:bodyPr>
          <a:lstStyle/>
          <a:p>
            <a:r>
              <a:rPr lang="en-US" sz="1400" dirty="0" err="1"/>
              <a:t>VocabGrabber</a:t>
            </a:r>
            <a:r>
              <a:rPr lang="en-US" sz="1400" dirty="0"/>
              <a:t> analyzes any text you're interested in, generating lists of the most useful vocabulary words and showing you how those words are used in context.</a:t>
            </a:r>
          </a:p>
        </p:txBody>
      </p:sp>
      <p:sp>
        <p:nvSpPr>
          <p:cNvPr id="11" name="Rectangle 10"/>
          <p:cNvSpPr/>
          <p:nvPr/>
        </p:nvSpPr>
        <p:spPr>
          <a:xfrm>
            <a:off x="609600" y="3709785"/>
            <a:ext cx="3581400" cy="1384995"/>
          </a:xfrm>
          <a:prstGeom prst="rect">
            <a:avLst/>
          </a:prstGeom>
        </p:spPr>
        <p:txBody>
          <a:bodyPr wrap="square">
            <a:spAutoFit/>
          </a:bodyPr>
          <a:lstStyle/>
          <a:p>
            <a:r>
              <a:rPr lang="en-US" sz="1400" dirty="0"/>
              <a:t>Tell your story with a beautiful website, online store or blog. With </a:t>
            </a:r>
            <a:r>
              <a:rPr lang="en-US" sz="1400" dirty="0" err="1"/>
              <a:t>Weebly’s</a:t>
            </a:r>
            <a:r>
              <a:rPr lang="en-US" sz="1400" dirty="0"/>
              <a:t> drag and drop website builder, integrated </a:t>
            </a:r>
            <a:r>
              <a:rPr lang="en-US" sz="1400" dirty="0" err="1"/>
              <a:t>eCommerce</a:t>
            </a:r>
            <a:r>
              <a:rPr lang="en-US" sz="1400" dirty="0"/>
              <a:t> platform and responsive themes you can build a professional website without any technical experience.</a:t>
            </a:r>
          </a:p>
        </p:txBody>
      </p:sp>
      <p:pic>
        <p:nvPicPr>
          <p:cNvPr id="12" name="Picture 11"/>
          <p:cNvPicPr>
            <a:picLocks noChangeAspect="1"/>
          </p:cNvPicPr>
          <p:nvPr/>
        </p:nvPicPr>
        <p:blipFill rotWithShape="1">
          <a:blip r:embed="rId4"/>
          <a:srcRect t="4051" b="12945"/>
          <a:stretch/>
        </p:blipFill>
        <p:spPr>
          <a:xfrm>
            <a:off x="4412943" y="3247204"/>
            <a:ext cx="4432912" cy="2068693"/>
          </a:xfrm>
          <a:prstGeom prst="rect">
            <a:avLst/>
          </a:prstGeom>
        </p:spPr>
      </p:pic>
      <p:sp>
        <p:nvSpPr>
          <p:cNvPr id="14" name="Rectangle 13"/>
          <p:cNvSpPr/>
          <p:nvPr/>
        </p:nvSpPr>
        <p:spPr>
          <a:xfrm>
            <a:off x="762000" y="3062538"/>
            <a:ext cx="2699906" cy="369332"/>
          </a:xfrm>
          <a:prstGeom prst="rect">
            <a:avLst/>
          </a:prstGeom>
        </p:spPr>
        <p:txBody>
          <a:bodyPr wrap="none">
            <a:spAutoFit/>
          </a:bodyPr>
          <a:lstStyle/>
          <a:p>
            <a:r>
              <a:rPr lang="en-US" dirty="0">
                <a:hlinkClick r:id="rId5"/>
              </a:rPr>
              <a:t>https://www.weebly.com/</a:t>
            </a:r>
            <a:r>
              <a:rPr lang="en-US" dirty="0"/>
              <a:t> </a:t>
            </a:r>
          </a:p>
        </p:txBody>
      </p:sp>
    </p:spTree>
    <p:extLst>
      <p:ext uri="{BB962C8B-B14F-4D97-AF65-F5344CB8AC3E}">
        <p14:creationId xmlns:p14="http://schemas.microsoft.com/office/powerpoint/2010/main" val="10813263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TotalTime>
  <Words>846</Words>
  <Application>Microsoft Office PowerPoint</Application>
  <PresentationFormat>On-screen Show (4:3)</PresentationFormat>
  <Paragraphs>97</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Free Learning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Learning Platforms</dc:title>
  <dc:creator>McCullough, Sandra</dc:creator>
  <cp:lastModifiedBy>McCullough, Sandra</cp:lastModifiedBy>
  <cp:revision>25</cp:revision>
  <dcterms:created xsi:type="dcterms:W3CDTF">2017-10-26T14:13:06Z</dcterms:created>
  <dcterms:modified xsi:type="dcterms:W3CDTF">2018-10-03T17:41:41Z</dcterms:modified>
</cp:coreProperties>
</file>